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57" r:id="rId2"/>
    <p:sldId id="279" r:id="rId3"/>
    <p:sldId id="280" r:id="rId4"/>
    <p:sldId id="261" r:id="rId5"/>
    <p:sldId id="262" r:id="rId6"/>
    <p:sldId id="347" r:id="rId7"/>
    <p:sldId id="265" r:id="rId8"/>
    <p:sldId id="283" r:id="rId9"/>
    <p:sldId id="266" r:id="rId10"/>
    <p:sldId id="301" r:id="rId11"/>
    <p:sldId id="343" r:id="rId12"/>
    <p:sldId id="312" r:id="rId13"/>
    <p:sldId id="271" r:id="rId14"/>
    <p:sldId id="350" r:id="rId15"/>
    <p:sldId id="313" r:id="rId16"/>
    <p:sldId id="302" r:id="rId17"/>
    <p:sldId id="348" r:id="rId18"/>
    <p:sldId id="325" r:id="rId19"/>
    <p:sldId id="326" r:id="rId20"/>
    <p:sldId id="277" r:id="rId21"/>
    <p:sldId id="273" r:id="rId22"/>
    <p:sldId id="327" r:id="rId23"/>
    <p:sldId id="276" r:id="rId24"/>
    <p:sldId id="337" r:id="rId25"/>
    <p:sldId id="336" r:id="rId26"/>
    <p:sldId id="330" r:id="rId27"/>
    <p:sldId id="287" r:id="rId28"/>
    <p:sldId id="288" r:id="rId29"/>
    <p:sldId id="289" r:id="rId30"/>
    <p:sldId id="293" r:id="rId31"/>
    <p:sldId id="311" r:id="rId32"/>
    <p:sldId id="331" r:id="rId33"/>
    <p:sldId id="332" r:id="rId34"/>
    <p:sldId id="342" r:id="rId35"/>
    <p:sldId id="307" r:id="rId36"/>
    <p:sldId id="296" r:id="rId37"/>
    <p:sldId id="351" r:id="rId38"/>
    <p:sldId id="315" r:id="rId39"/>
    <p:sldId id="316" r:id="rId40"/>
    <p:sldId id="317" r:id="rId41"/>
    <p:sldId id="318" r:id="rId42"/>
    <p:sldId id="319" r:id="rId43"/>
    <p:sldId id="320" r:id="rId44"/>
    <p:sldId id="297" r:id="rId45"/>
    <p:sldId id="305" r:id="rId46"/>
    <p:sldId id="314" r:id="rId47"/>
    <p:sldId id="308" r:id="rId48"/>
    <p:sldId id="298" r:id="rId49"/>
    <p:sldId id="299" r:id="rId50"/>
    <p:sldId id="309" r:id="rId51"/>
    <p:sldId id="310" r:id="rId52"/>
    <p:sldId id="300" r:id="rId53"/>
    <p:sldId id="334" r:id="rId54"/>
    <p:sldId id="335" r:id="rId55"/>
    <p:sldId id="338" r:id="rId56"/>
    <p:sldId id="339" r:id="rId57"/>
    <p:sldId id="340" r:id="rId58"/>
    <p:sldId id="341" r:id="rId59"/>
    <p:sldId id="344" r:id="rId60"/>
    <p:sldId id="345" r:id="rId61"/>
    <p:sldId id="346" r:id="rId62"/>
  </p:sldIdLst>
  <p:sldSz cx="9144000" cy="6858000" type="screen4x3"/>
  <p:notesSz cx="6858000" cy="9144000"/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-7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938"/>
    </p:cViewPr>
  </p:sorterViewPr>
  <p:notesViewPr>
    <p:cSldViewPr showGuides="1">
      <p:cViewPr varScale="1">
        <p:scale>
          <a:sx n="55" d="100"/>
          <a:sy n="55" d="100"/>
        </p:scale>
        <p:origin x="-274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E0B8593-39C2-4699-BEDD-C636026BC540}" type="datetimeFigureOut">
              <a:rPr lang="en-US"/>
              <a:pPr>
                <a:defRPr/>
              </a:pPr>
              <a:t>5/8/2014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AE7ED65-2DEE-45A1-901F-F241DC72C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115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0CF15E5-7B0C-4F13-AB0C-F6DC40469727}" type="datetimeFigureOut">
              <a:rPr lang="en-US"/>
              <a:pPr>
                <a:defRPr/>
              </a:pPr>
              <a:t>5/8/2014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DFD8EB1-CCA0-4D60-A11E-14661081B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8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4556D6F-8AF1-4CA3-AE30-0617FFD5DC69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 -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9A5152F-1484-43B0-921A-AD21A8CEDE76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0B38FE9-2B69-4DCA-99D2-477B5D2E2CD4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D504BAE-0AF9-4EE8-AEE5-452363ECD66A}" type="slidenum">
              <a:rPr lang="en-US" altLang="en-US" smtClean="0"/>
              <a:pPr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The breakthrough with this observation wasn’t isolating the emission from the rest of the galaxy, but the very low background afforded by focusing</a:t>
            </a:r>
          </a:p>
          <a:p>
            <a:endParaRPr lang="en-US" altLang="en-US" smtClean="0"/>
          </a:p>
          <a:p>
            <a:r>
              <a:rPr lang="en-US" altLang="en-US" smtClean="0"/>
              <a:t>This high energy sensitivity is what is enabled us to break the degeneracy between different models for broad band emission, and therefore unambiguously measure the spin of this SMBH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CCC08E4-74B1-4454-883A-6651E5EEF369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0B9B6-A798-4CD3-8A54-86A23C1ADA4E}" type="datetime1">
              <a:rPr lang="en-US"/>
              <a:pPr>
                <a:defRPr/>
              </a:pPr>
              <a:t>5/8/2014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CB6F2-6EB2-46FF-8E98-1B010B69F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8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FAA26-7235-42CA-97B8-DA467988E6E5}" type="datetime1">
              <a:rPr lang="en-US"/>
              <a:pPr>
                <a:defRPr/>
              </a:pPr>
              <a:t>5/8/2014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AED32-D529-4809-97B3-392F013B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6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8605-39A9-46B5-AB5F-34B4912EFA5C}" type="datetime1">
              <a:rPr lang="en-US"/>
              <a:pPr>
                <a:defRPr/>
              </a:pPr>
              <a:t>5/8/2014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A94CE-7ED9-4794-B424-7FE407E6D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15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804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80150"/>
            <a:ext cx="2133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D0D2CA-7158-4FA6-AEB9-0BBA8FEBED0D}" type="datetime1">
              <a:rPr lang="en-US"/>
              <a:pPr>
                <a:defRPr/>
              </a:pPr>
              <a:t>5/8/2014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 b="1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B2472C1-40DD-4109-9A66-25A221DCC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nasa_logo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43600"/>
            <a:ext cx="966788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 descr="EPO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867400"/>
            <a:ext cx="914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ynnc\Documents\glast\epo\presentations\launchtalks\10167_Fermi_LAT_Instrument_1280x720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ynnc\Documents\talks\extreme\69479main_collapsar.mpeg" TargetMode="External"/><Relationship Id="rId1" Type="http://schemas.openxmlformats.org/officeDocument/2006/relationships/video" Target="file:///C:\Users\Lynnc\Documents\talks\extreme\69476main_binary_merger.mpe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ynnc\Documents\talks\GRB_Star_Animation_1280x720.wm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ynnc\Documents\talks\GRB_Jet_Shell_Animation_1280x720.wmv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ynnc\Documents\nustar\videos\nustar_mast_extension.mp4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nustar.caltech.edu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wift.sonoma.ed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fermi.sonoma.ed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57188"/>
            <a:ext cx="7772400" cy="2690812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Blazing galaxies, exploding stars and monstrous black holes: High-energy visions of the Universe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5410200"/>
            <a:ext cx="6400800" cy="14478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400" smtClean="0"/>
              <a:t>Prof. Lynn Cominsky 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en-US" sz="2400" b="1" smtClean="0"/>
              <a:t>Education and Public Outreach</a:t>
            </a:r>
          </a:p>
          <a:p>
            <a:pPr algn="l" eaLnBrk="1" hangingPunct="1">
              <a:lnSpc>
                <a:spcPct val="90000"/>
              </a:lnSpc>
            </a:pPr>
            <a:r>
              <a:rPr lang="en-US" altLang="en-US" sz="2400" smtClean="0"/>
              <a:t>Sonoma State University</a:t>
            </a:r>
          </a:p>
        </p:txBody>
      </p:sp>
      <p:pic>
        <p:nvPicPr>
          <p:cNvPr id="4100" name="Picture 5" descr="AGNc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30099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1" descr="220297main_GLAST_tw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1825625"/>
            <a:ext cx="4249737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315200" cy="1295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Fermi before launch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157163" y="1744663"/>
            <a:ext cx="4703762" cy="4495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Large Area Telescope</a:t>
            </a:r>
          </a:p>
          <a:p>
            <a:pPr eaLnBrk="1" hangingPunct="1"/>
            <a:endParaRPr lang="en-US" altLang="en-US" smtClean="0">
              <a:solidFill>
                <a:srgbClr val="000066"/>
              </a:solidFill>
            </a:endParaRPr>
          </a:p>
          <a:p>
            <a:pPr eaLnBrk="1" hangingPunct="1"/>
            <a:r>
              <a:rPr lang="en-US" altLang="en-US" smtClean="0">
                <a:solidFill>
                  <a:srgbClr val="000066"/>
                </a:solidFill>
              </a:rPr>
              <a:t>Gamma-ray</a:t>
            </a:r>
          </a:p>
          <a:p>
            <a:pPr eaLnBrk="1" hangingPunct="1">
              <a:buFontTx/>
              <a:buNone/>
            </a:pPr>
            <a:r>
              <a:rPr lang="en-US" altLang="en-US" smtClean="0">
                <a:solidFill>
                  <a:srgbClr val="000066"/>
                </a:solidFill>
              </a:rPr>
              <a:t> Burst Monitor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3848100" y="23622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409950" y="4057650"/>
            <a:ext cx="2552700" cy="57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120"/>
          <p:cNvSpPr>
            <a:spLocks noChangeShapeType="1"/>
          </p:cNvSpPr>
          <p:nvPr/>
        </p:nvSpPr>
        <p:spPr bwMode="auto">
          <a:xfrm>
            <a:off x="3390900" y="4171950"/>
            <a:ext cx="3067050" cy="3238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73162"/>
          </a:xfrm>
        </p:spPr>
        <p:txBody>
          <a:bodyPr/>
          <a:lstStyle/>
          <a:p>
            <a:r>
              <a:rPr lang="en-US" altLang="en-US" b="1" smtClean="0"/>
              <a:t>How Fermi images gamma rays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AC5802-0BC8-4E69-8A79-AACF14CF7C8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  <p:pic>
        <p:nvPicPr>
          <p:cNvPr id="3" name="10167_Fermi_LAT_Instrument_1280x720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963" y="1752600"/>
            <a:ext cx="6696075" cy="37671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0850" y="261938"/>
            <a:ext cx="8240713" cy="1193800"/>
          </a:xfrm>
        </p:spPr>
        <p:txBody>
          <a:bodyPr/>
          <a:lstStyle/>
          <a:p>
            <a:r>
              <a:rPr lang="en-US" altLang="en-US" b="1" dirty="0" smtClean="0"/>
              <a:t>The gamma-ray sky</a:t>
            </a:r>
          </a:p>
        </p:txBody>
      </p:sp>
      <p:pic>
        <p:nvPicPr>
          <p:cNvPr id="15363" name="Picture 10" descr="Femri_5_year_2500x1407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3989" r="1746" b="-2977"/>
          <a:stretch>
            <a:fillRect/>
          </a:stretch>
        </p:blipFill>
        <p:spPr bwMode="auto">
          <a:xfrm>
            <a:off x="620713" y="1447800"/>
            <a:ext cx="7900987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458200" cy="609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Studying Active Galaxies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44663"/>
            <a:ext cx="3676650" cy="4543425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 Active Galaxies emit both X-rays and gamma rays</a:t>
            </a:r>
          </a:p>
          <a:p>
            <a:pPr eaLnBrk="1" hangingPunct="1"/>
            <a:r>
              <a:rPr lang="en-US" altLang="en-US" sz="2800" smtClean="0"/>
              <a:t>Galaxies that point their jets at us are called “blazars”</a:t>
            </a:r>
          </a:p>
          <a:p>
            <a:pPr eaLnBrk="1" hangingPunct="1"/>
            <a:r>
              <a:rPr lang="en-US" altLang="en-US" sz="2800" smtClean="0"/>
              <a:t>How do the black holes send out jets?</a:t>
            </a:r>
          </a:p>
        </p:txBody>
      </p:sp>
      <p:sp>
        <p:nvSpPr>
          <p:cNvPr id="17412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 smtClean="0"/>
          </a:p>
        </p:txBody>
      </p:sp>
      <p:pic>
        <p:nvPicPr>
          <p:cNvPr id="17413" name="Picture 4" descr="activegala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4196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4343400" y="5667375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ahoma" pitchFamily="34" charset="0"/>
              </a:rPr>
              <a:t>Art by Aurore Simonnet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b="1" dirty="0" smtClean="0"/>
              <a:t>Blazing galaxies with monstrous black holes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GN_movie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727" y="2133600"/>
            <a:ext cx="623454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447800"/>
            <a:ext cx="7902575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34363" cy="1098550"/>
          </a:xfrm>
        </p:spPr>
        <p:txBody>
          <a:bodyPr/>
          <a:lstStyle/>
          <a:p>
            <a:r>
              <a:rPr lang="en-US" altLang="en-US" b="1" dirty="0" err="1" smtClean="0"/>
              <a:t>Blazars</a:t>
            </a:r>
            <a:r>
              <a:rPr lang="en-US" altLang="en-US" b="1" dirty="0" smtClean="0"/>
              <a:t> in the gamma-ray sky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2192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Monitoring Flares from “</a:t>
            </a:r>
            <a:r>
              <a:rPr lang="en-US" altLang="ja-JP" b="1" smtClean="0"/>
              <a:t>Blazars</a:t>
            </a:r>
            <a:r>
              <a:rPr lang="en-US" altLang="en-US" b="1" smtClean="0"/>
              <a:t>”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381000" y="1638300"/>
            <a:ext cx="329565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Fermi scans the entire sky every 3 hours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So blazar flares can be seen on relatively short time scales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Coordinated campaigns with many ground-based telescopes are providing information about how the flares are occurring</a:t>
            </a:r>
          </a:p>
        </p:txBody>
      </p:sp>
      <p:pic>
        <p:nvPicPr>
          <p:cNvPr id="18436" name="Picture 4" descr="1502flare-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50292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altLang="en-US" b="1" dirty="0" smtClean="0"/>
              <a:t>Multi-wavelength Active Galaxy</a:t>
            </a:r>
          </a:p>
        </p:txBody>
      </p:sp>
      <p:pic>
        <p:nvPicPr>
          <p:cNvPr id="1945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4421188" cy="4525963"/>
          </a:xfrm>
        </p:spPr>
      </p:pic>
      <p:sp>
        <p:nvSpPr>
          <p:cNvPr id="6" name="TextBox 5"/>
          <p:cNvSpPr txBox="1"/>
          <p:nvPr/>
        </p:nvSpPr>
        <p:spPr>
          <a:xfrm>
            <a:off x="5257800" y="1600200"/>
            <a:ext cx="3505200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Centaurus 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Purple, blue and cyan are different X-ray bands from XMM-Newton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Yellow is infrared and radio in red from Herschel Space Observatory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smtClean="0"/>
              <a:t>NuSTAR</a:t>
            </a:r>
            <a:r>
              <a:rPr lang="en-US" altLang="en-US" b="1" smtClean="0"/>
              <a:t> images two BHs in distant galaxy</a:t>
            </a:r>
          </a:p>
        </p:txBody>
      </p:sp>
      <p:pic>
        <p:nvPicPr>
          <p:cNvPr id="20483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100" y="1600200"/>
            <a:ext cx="5064125" cy="5064125"/>
          </a:xfrm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6372225" y="2133600"/>
            <a:ext cx="21193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Since BHs are not in center, they are probably “intermediate mass” BHs</a:t>
            </a:r>
          </a:p>
        </p:txBody>
      </p:sp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6372225" y="4702175"/>
            <a:ext cx="249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IC 342/Caldwell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More Medium-sized BH</a:t>
            </a:r>
          </a:p>
        </p:txBody>
      </p:sp>
      <p:pic>
        <p:nvPicPr>
          <p:cNvPr id="2150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938" y="2511425"/>
            <a:ext cx="4221162" cy="4221163"/>
          </a:xfrm>
        </p:spPr>
      </p:pic>
      <p:pic>
        <p:nvPicPr>
          <p:cNvPr id="2150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2481263"/>
            <a:ext cx="427355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479425" y="1527175"/>
            <a:ext cx="3541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NGC 1313 (70 and 30 solar)</a:t>
            </a: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5043488" y="1527175"/>
            <a:ext cx="354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Circinus galaxy – SMBH + IMBH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E/PO Group Satellite Missions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38150" y="1498600"/>
            <a:ext cx="8267700" cy="4419600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XMM-Newton</a:t>
            </a:r>
            <a:r>
              <a:rPr lang="en-US" altLang="en-US" smtClean="0"/>
              <a:t> – launched 12/10/1999</a:t>
            </a:r>
          </a:p>
          <a:p>
            <a:pPr lvl="1" eaLnBrk="1" hangingPunct="1"/>
            <a:r>
              <a:rPr lang="en-US" altLang="en-US" smtClean="0"/>
              <a:t>Focusing soft x-ray telescope</a:t>
            </a:r>
          </a:p>
          <a:p>
            <a:pPr eaLnBrk="1" hangingPunct="1"/>
            <a:r>
              <a:rPr lang="en-US" altLang="en-US" i="1" smtClean="0"/>
              <a:t>Swift</a:t>
            </a:r>
            <a:r>
              <a:rPr lang="en-US" altLang="en-US" smtClean="0"/>
              <a:t> – launched 11/20/2004</a:t>
            </a:r>
          </a:p>
          <a:p>
            <a:pPr lvl="1" eaLnBrk="1" hangingPunct="1"/>
            <a:r>
              <a:rPr lang="en-US" altLang="en-US" smtClean="0"/>
              <a:t>Gamma-ray burst explorer</a:t>
            </a:r>
          </a:p>
          <a:p>
            <a:pPr eaLnBrk="1" hangingPunct="1"/>
            <a:r>
              <a:rPr lang="en-US" altLang="en-US" i="1" smtClean="0"/>
              <a:t>Fermi</a:t>
            </a:r>
            <a:r>
              <a:rPr lang="en-US" altLang="en-US" smtClean="0"/>
              <a:t> (aka </a:t>
            </a:r>
            <a:r>
              <a:rPr lang="en-US" altLang="en-US" i="1" smtClean="0"/>
              <a:t>GLAST)</a:t>
            </a:r>
            <a:r>
              <a:rPr lang="en-US" altLang="en-US" smtClean="0"/>
              <a:t> – launched 6/11/2008</a:t>
            </a:r>
          </a:p>
          <a:p>
            <a:pPr lvl="1" eaLnBrk="1" hangingPunct="1"/>
            <a:r>
              <a:rPr lang="en-US" altLang="en-US" smtClean="0"/>
              <a:t>High energy gamma-ray sky survey +GRBs</a:t>
            </a:r>
          </a:p>
          <a:p>
            <a:pPr eaLnBrk="1" hangingPunct="1"/>
            <a:r>
              <a:rPr lang="en-US" altLang="en-US" i="1" smtClean="0"/>
              <a:t>NuSTAR</a:t>
            </a:r>
            <a:r>
              <a:rPr lang="en-US" altLang="en-US" smtClean="0"/>
              <a:t> – launched 6/13/2012</a:t>
            </a:r>
          </a:p>
          <a:p>
            <a:pPr lvl="1" eaLnBrk="1" hangingPunct="1"/>
            <a:r>
              <a:rPr lang="en-US" altLang="en-US" smtClean="0"/>
              <a:t>Focusing hard x-ray telescope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/>
              <a:t>NuSTAR sees Flare from Milky Way’s Black Hole</a:t>
            </a:r>
          </a:p>
        </p:txBody>
      </p:sp>
      <p:pic>
        <p:nvPicPr>
          <p:cNvPr id="22531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175" y="1449388"/>
            <a:ext cx="7212013" cy="5408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Life Cycle of Stars</a:t>
            </a: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73225"/>
            <a:ext cx="7197725" cy="5033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Find the Supernova</a:t>
            </a:r>
          </a:p>
        </p:txBody>
      </p:sp>
      <p:pic>
        <p:nvPicPr>
          <p:cNvPr id="2457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8725" y="1695450"/>
            <a:ext cx="6686550" cy="4335463"/>
          </a:xfrm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2960688" y="6342063"/>
            <a:ext cx="357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Credit: R. Jay GeBany</a:t>
            </a:r>
          </a:p>
        </p:txBody>
      </p:sp>
      <p:sp>
        <p:nvSpPr>
          <p:cNvPr id="7" name="Oval 6"/>
          <p:cNvSpPr/>
          <p:nvPr/>
        </p:nvSpPr>
        <p:spPr>
          <a:xfrm>
            <a:off x="5965825" y="3671888"/>
            <a:ext cx="347663" cy="319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2438400" y="1295400"/>
            <a:ext cx="518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Before                                       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 smtClean="0"/>
              <a:t>NuSTAR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Cas</a:t>
            </a:r>
            <a:r>
              <a:rPr lang="en-US" altLang="en-US" b="1" dirty="0" smtClean="0"/>
              <a:t> A image</a:t>
            </a:r>
          </a:p>
        </p:txBody>
      </p:sp>
      <p:pic>
        <p:nvPicPr>
          <p:cNvPr id="2560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100" y="1439863"/>
            <a:ext cx="5180013" cy="5181600"/>
          </a:xfrm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5762625" y="1741488"/>
            <a:ext cx="26844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Blue shows the highest energy X-rays, not imaged before NuSTAR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Green and red show the lower energy X-rays, also seen with Chandra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Radioactive “guts” in </a:t>
            </a:r>
            <a:r>
              <a:rPr lang="en-US" altLang="en-US" b="1" dirty="0" err="1" smtClean="0"/>
              <a:t>Cas</a:t>
            </a:r>
            <a:r>
              <a:rPr lang="en-US" altLang="en-US" b="1" dirty="0" smtClean="0"/>
              <a:t> 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smtClean="0"/>
              <a:t>NuSTAR data are blue, and show high-energy X-rays from radioactive Titanium. Yellow is non-radioactive material emitting low-energy X-rays (from Chandra).</a:t>
            </a: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13457"/>
          <a:stretch>
            <a:fillRect/>
          </a:stretch>
        </p:blipFill>
        <p:spPr bwMode="auto">
          <a:xfrm>
            <a:off x="1447800" y="2971800"/>
            <a:ext cx="5105400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The “Hand of God”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334000" y="1600200"/>
            <a:ext cx="3657600" cy="4953000"/>
          </a:xfrm>
        </p:spPr>
        <p:txBody>
          <a:bodyPr/>
          <a:lstStyle/>
          <a:p>
            <a:r>
              <a:rPr lang="en-US" altLang="en-US" sz="2400" smtClean="0"/>
              <a:t>Glowing gas blown out from a pulsar formed in a supernova explosion</a:t>
            </a:r>
          </a:p>
          <a:p>
            <a:r>
              <a:rPr lang="en-US" altLang="en-US" sz="2400" smtClean="0"/>
              <a:t>High-energy X-rays seen by NuSTAR are in blue (lower-energy in green and red from Chandra)</a:t>
            </a:r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648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88913" y="274638"/>
            <a:ext cx="8497887" cy="1143000"/>
          </a:xfrm>
        </p:spPr>
        <p:txBody>
          <a:bodyPr/>
          <a:lstStyle/>
          <a:p>
            <a:r>
              <a:rPr lang="en-US" altLang="en-US" b="1" smtClean="0"/>
              <a:t>More super than a supernova?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400" smtClean="0"/>
              <a:t>A gamma-ray burst!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Long bursts (&gt;2 seconds) may be from a hypernova: a super-supernova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Short bursts (&lt;2 s) may be from merging neutron stars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GRBs are birth cries of black holes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smtClean="0"/>
              <a:t>Each GRB emits as much energy as our Sun in its entire lifetime!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800" smtClean="0"/>
          </a:p>
        </p:txBody>
      </p:sp>
      <p:pic>
        <p:nvPicPr>
          <p:cNvPr id="3" name="69476main_binary_merger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3815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69479main_collapsar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815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79438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667 </a:t>
            </a:r>
            <a:r>
              <a:rPr lang="en-US" altLang="en-US" b="1" i="1" smtClean="0"/>
              <a:t>Swift</a:t>
            </a:r>
            <a:r>
              <a:rPr lang="en-US" altLang="en-US" b="1" smtClean="0"/>
              <a:t> Gamma-ray Bursts</a:t>
            </a:r>
          </a:p>
        </p:txBody>
      </p:sp>
      <p:pic>
        <p:nvPicPr>
          <p:cNvPr id="296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582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315200" cy="609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Fermi Gamma-ray Bursts</a:t>
            </a:r>
          </a:p>
        </p:txBody>
      </p:sp>
      <p:sp>
        <p:nvSpPr>
          <p:cNvPr id="30723" name="Rectangle 6"/>
          <p:cNvSpPr>
            <a:spLocks noGrp="1" noChangeArrowheads="1"/>
          </p:cNvSpPr>
          <p:nvPr>
            <p:ph idx="1"/>
          </p:nvPr>
        </p:nvSpPr>
        <p:spPr>
          <a:xfrm>
            <a:off x="457200" y="5867400"/>
            <a:ext cx="6365875" cy="7572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About 4-5 bursts per week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Follow bursts on http://grb.sonoma.edu</a:t>
            </a:r>
          </a:p>
        </p:txBody>
      </p:sp>
      <p:sp>
        <p:nvSpPr>
          <p:cNvPr id="30724" name="AutoShape 3" descr="grbs_080714_090510_pu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AutoShape 4" descr="grbs_080714_090510_pu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AutoShape 5" descr="grbs_080714_090510_pu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2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500188"/>
            <a:ext cx="77565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1222375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Typical strong GRB seen by GBM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345113"/>
            <a:ext cx="8458200" cy="143668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dirty="0" smtClean="0"/>
              <a:t>1300+ GBM bursts seen to date</a:t>
            </a:r>
          </a:p>
          <a:p>
            <a:pPr eaLnBrk="1" hangingPunct="1"/>
            <a:r>
              <a:rPr lang="en-US" altLang="en-US" dirty="0" smtClean="0"/>
              <a:t>70+ LAT-GBM bursts seen in first 5 years</a:t>
            </a:r>
          </a:p>
        </p:txBody>
      </p:sp>
      <p:pic>
        <p:nvPicPr>
          <p:cNvPr id="31748" name="Picture 4" descr="267654main_trigger_080723985_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595438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96863"/>
            <a:ext cx="4572000" cy="1028700"/>
          </a:xfrm>
        </p:spPr>
        <p:txBody>
          <a:bodyPr/>
          <a:lstStyle/>
          <a:p>
            <a:pPr algn="l" eaLnBrk="1" hangingPunct="1"/>
            <a:r>
              <a:rPr lang="en-US" altLang="en-US" b="1" smtClean="0"/>
              <a:t>What we observe</a:t>
            </a:r>
          </a:p>
        </p:txBody>
      </p:sp>
      <p:pic>
        <p:nvPicPr>
          <p:cNvPr id="6147" name="Picture 3" descr="emsp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4" b="3920"/>
          <a:stretch>
            <a:fillRect/>
          </a:stretch>
        </p:blipFill>
        <p:spPr bwMode="auto">
          <a:xfrm>
            <a:off x="1219200" y="1600200"/>
            <a:ext cx="6884988" cy="420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6667500" y="1333500"/>
            <a:ext cx="1714500" cy="4572000"/>
            <a:chOff x="5257" y="924"/>
            <a:chExt cx="1080" cy="3396"/>
          </a:xfrm>
        </p:grpSpPr>
        <p:sp>
          <p:nvSpPr>
            <p:cNvPr id="6157" name="Line 5"/>
            <p:cNvSpPr>
              <a:spLocks noChangeShapeType="1"/>
            </p:cNvSpPr>
            <p:nvPr/>
          </p:nvSpPr>
          <p:spPr bwMode="auto">
            <a:xfrm flipH="1">
              <a:off x="5257" y="924"/>
              <a:ext cx="11" cy="33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Line 6"/>
            <p:cNvSpPr>
              <a:spLocks noChangeShapeType="1"/>
            </p:cNvSpPr>
            <p:nvPr/>
          </p:nvSpPr>
          <p:spPr bwMode="auto">
            <a:xfrm>
              <a:off x="5268" y="2328"/>
              <a:ext cx="106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173913" y="161925"/>
            <a:ext cx="1581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/>
              <a:t>Fermi</a:t>
            </a:r>
            <a:r>
              <a:rPr lang="en-US" altLang="en-US" sz="2400" b="1"/>
              <a:t>   10 keV – 300 GeV</a:t>
            </a:r>
          </a:p>
        </p:txBody>
      </p:sp>
      <p:sp>
        <p:nvSpPr>
          <p:cNvPr id="2" name="Rectangle 1"/>
          <p:cNvSpPr/>
          <p:nvPr/>
        </p:nvSpPr>
        <p:spPr>
          <a:xfrm>
            <a:off x="6596063" y="1362075"/>
            <a:ext cx="254000" cy="44434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799138" y="138113"/>
            <a:ext cx="15811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FF0000"/>
                </a:solidFill>
              </a:rPr>
              <a:t>NuSTAR</a:t>
            </a:r>
            <a:r>
              <a:rPr lang="en-US" altLang="en-US" sz="2400" b="1">
                <a:solidFill>
                  <a:srgbClr val="FF0000"/>
                </a:solidFill>
              </a:rPr>
              <a:t> 10-79 keV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7713" y="1473200"/>
            <a:ext cx="2438400" cy="4452938"/>
          </a:xfrm>
          <a:prstGeom prst="rect">
            <a:avLst/>
          </a:prstGeom>
          <a:noFill/>
          <a:ln w="5715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53" name="Text Box 7"/>
          <p:cNvSpPr txBox="1">
            <a:spLocks noChangeArrowheads="1"/>
          </p:cNvSpPr>
          <p:nvPr/>
        </p:nvSpPr>
        <p:spPr bwMode="auto">
          <a:xfrm>
            <a:off x="4662488" y="5924550"/>
            <a:ext cx="23034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6600CC"/>
                </a:solidFill>
              </a:rPr>
              <a:t>Swift – UVOT, XRT and BAT</a:t>
            </a:r>
            <a:r>
              <a:rPr lang="en-US" altLang="en-US" sz="2400" b="1">
                <a:solidFill>
                  <a:srgbClr val="6600CC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4600" y="1362075"/>
            <a:ext cx="360363" cy="44386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6" name="Text Box 7"/>
          <p:cNvSpPr txBox="1">
            <a:spLocks noChangeArrowheads="1"/>
          </p:cNvSpPr>
          <p:nvPr/>
        </p:nvSpPr>
        <p:spPr bwMode="auto">
          <a:xfrm>
            <a:off x="4419600" y="539750"/>
            <a:ext cx="15811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i="1">
                <a:solidFill>
                  <a:srgbClr val="00B050"/>
                </a:solidFill>
              </a:rPr>
              <a:t>XMM</a:t>
            </a:r>
            <a:r>
              <a:rPr lang="en-US" altLang="en-US" sz="2400" b="1">
                <a:solidFill>
                  <a:srgbClr val="00B050"/>
                </a:solidFill>
              </a:rPr>
              <a:t> 1-10 keV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1371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GRB130427A – a “shockingly bright” GRB</a:t>
            </a:r>
          </a:p>
        </p:txBody>
      </p:sp>
      <p:pic>
        <p:nvPicPr>
          <p:cNvPr id="32772" name="Picture 5" descr="http://www.nasa.gov/images/content/746296main_LAT_before_and_after_lab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76771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GRB 130427A</a:t>
            </a:r>
          </a:p>
        </p:txBody>
      </p:sp>
      <p:sp>
        <p:nvSpPr>
          <p:cNvPr id="3379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Record photon energy – 94 GeV!</a:t>
            </a:r>
          </a:p>
          <a:p>
            <a:pPr eaLnBrk="1" hangingPunct="1"/>
            <a:r>
              <a:rPr lang="en-US" altLang="en-US" smtClean="0"/>
              <a:t>Burst emission persisted for ~day</a:t>
            </a:r>
          </a:p>
          <a:p>
            <a:pPr eaLnBrk="1" hangingPunct="1"/>
            <a:r>
              <a:rPr lang="en-US" altLang="en-US" smtClean="0"/>
              <a:t>Seen by many satellites, ground-based telescopes</a:t>
            </a:r>
          </a:p>
          <a:p>
            <a:pPr eaLnBrk="1" hangingPunct="1"/>
            <a:r>
              <a:rPr lang="en-US" altLang="en-US" smtClean="0"/>
              <a:t>3.6 billion light-years away 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3379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77F6AFD-DF40-45CC-A90F-F7D0C791A8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  <p:pic>
        <p:nvPicPr>
          <p:cNvPr id="33797" name="Picture 2" descr="http://www.nasa.gov/images/content/746305main_Swift_X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8100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4"/>
          <p:cNvSpPr txBox="1">
            <a:spLocks noChangeArrowheads="1"/>
          </p:cNvSpPr>
          <p:nvPr/>
        </p:nvSpPr>
        <p:spPr bwMode="auto">
          <a:xfrm>
            <a:off x="3487738" y="5205413"/>
            <a:ext cx="2362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Swift X-ray image of 0.1 seconds of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46463" cy="1119187"/>
          </a:xfrm>
        </p:spPr>
        <p:txBody>
          <a:bodyPr/>
          <a:lstStyle/>
          <a:p>
            <a:r>
              <a:rPr lang="en-US" altLang="en-US" sz="3200" smtClean="0"/>
              <a:t>Observing from space and ground</a:t>
            </a:r>
          </a:p>
        </p:txBody>
      </p:sp>
      <p:pic>
        <p:nvPicPr>
          <p:cNvPr id="3481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888" y="1614488"/>
            <a:ext cx="3521075" cy="4525962"/>
          </a:xfrm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0"/>
            <a:ext cx="504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Why the GRB was so bright</a:t>
            </a:r>
          </a:p>
        </p:txBody>
      </p:sp>
      <p:pic>
        <p:nvPicPr>
          <p:cNvPr id="5" name="GRB_Star_Animation_1280x720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450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Conclusions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Universe as seen in X- and gamma rays shows us a different view of many extreme and exotic events</a:t>
            </a:r>
          </a:p>
          <a:p>
            <a:r>
              <a:rPr lang="en-US" altLang="en-US" dirty="0" smtClean="0"/>
              <a:t>It is only by putting together observations at many different energies that we can get a complete picture of our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9287"/>
            <a:ext cx="8229600" cy="323056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4000" dirty="0" smtClean="0">
                <a:ea typeface="+mn-ea"/>
              </a:rPr>
              <a:t>http://epo.sonoma.edu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http://swift.sonoma.edu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http://fermi.sonoma.edu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http://xmm.sonoma.edu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http://grb.sonoma.edu</a:t>
            </a:r>
          </a:p>
          <a:p>
            <a:pPr eaLnBrk="1" hangingPunct="1">
              <a:defRPr/>
            </a:pPr>
            <a:r>
              <a:rPr lang="en-US" dirty="0" smtClean="0">
                <a:ea typeface="+mn-ea"/>
              </a:rPr>
              <a:t>http://www.nustar.caltech.edu</a:t>
            </a:r>
          </a:p>
          <a:p>
            <a:pPr lvl="1" eaLnBrk="1" hangingPunct="1">
              <a:defRPr/>
            </a:pPr>
            <a:endParaRPr lang="en-US" dirty="0"/>
          </a:p>
        </p:txBody>
      </p:sp>
      <p:pic>
        <p:nvPicPr>
          <p:cNvPr id="3891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4" b="18527"/>
          <a:stretch>
            <a:fillRect/>
          </a:stretch>
        </p:blipFill>
        <p:spPr bwMode="auto">
          <a:xfrm>
            <a:off x="6180221" y="1919287"/>
            <a:ext cx="2425700" cy="3019425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Backups follow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747DB09C-1DE4-4013-AFAB-6B79104EDF0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How the jets emit X and </a:t>
            </a:r>
            <a:r>
              <a:rPr lang="en-US" altLang="en-US" b="1" dirty="0" smtClean="0">
                <a:latin typeface="Symbol" pitchFamily="18" charset="2"/>
              </a:rPr>
              <a:t>g</a:t>
            </a:r>
            <a:r>
              <a:rPr lang="en-US" altLang="en-US" b="1" dirty="0" smtClean="0"/>
              <a:t>-rays</a:t>
            </a:r>
          </a:p>
        </p:txBody>
      </p:sp>
      <p:pic>
        <p:nvPicPr>
          <p:cNvPr id="5" name="GRB_Jet_Shell_Animation_1280x720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1450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88420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How to focus X-rays</a:t>
            </a:r>
          </a:p>
        </p:txBody>
      </p:sp>
      <p:pic>
        <p:nvPicPr>
          <p:cNvPr id="40963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" b="6577"/>
          <a:stretch>
            <a:fillRect/>
          </a:stretch>
        </p:blipFill>
        <p:spPr>
          <a:xfrm>
            <a:off x="762000" y="1295400"/>
            <a:ext cx="7772400" cy="4557713"/>
          </a:xfrm>
        </p:spPr>
      </p:pic>
      <p:sp>
        <p:nvSpPr>
          <p:cNvPr id="4096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38E92F36-DB14-4309-9A88-57ECC582832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Burst Alert Telescope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181600" y="4419600"/>
            <a:ext cx="3962400" cy="243840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mtClean="0"/>
              <a:t>X-rays blocked by the lead tiles create a “shadow” on the detectors</a:t>
            </a:r>
          </a:p>
        </p:txBody>
      </p:sp>
      <p:grpSp>
        <p:nvGrpSpPr>
          <p:cNvPr id="41988" name="Group 8"/>
          <p:cNvGrpSpPr>
            <a:grpSpLocks/>
          </p:cNvGrpSpPr>
          <p:nvPr/>
        </p:nvGrpSpPr>
        <p:grpSpPr bwMode="auto">
          <a:xfrm>
            <a:off x="304800" y="1371600"/>
            <a:ext cx="4419600" cy="3276600"/>
            <a:chOff x="2928" y="1152"/>
            <a:chExt cx="2784" cy="2064"/>
          </a:xfrm>
        </p:grpSpPr>
        <p:sp>
          <p:nvSpPr>
            <p:cNvPr id="41994" name="Rectangle 9"/>
            <p:cNvSpPr>
              <a:spLocks noChangeArrowheads="1"/>
            </p:cNvSpPr>
            <p:nvPr/>
          </p:nvSpPr>
          <p:spPr bwMode="auto">
            <a:xfrm>
              <a:off x="2928" y="1152"/>
              <a:ext cx="2784" cy="20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pic>
          <p:nvPicPr>
            <p:cNvPr id="41995" name="Picture 10" descr="BAT on optical bench.gif                                       00000070Zip 100                        AB89E6CB: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204"/>
              <a:ext cx="2640" cy="19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9" name="Picture 2" descr="C:\Swift\presentations\Gehrels\BAT_array_fabr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2"/>
          <a:stretch>
            <a:fillRect/>
          </a:stretch>
        </p:blipFill>
        <p:spPr bwMode="auto">
          <a:xfrm>
            <a:off x="457200" y="4683125"/>
            <a:ext cx="38862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2" descr="C:\Eudora\Attach\DCP_14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54150"/>
            <a:ext cx="3771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991" name="Straight Arrow Connector 10"/>
          <p:cNvCxnSpPr>
            <a:cxnSpLocks noChangeShapeType="1"/>
          </p:cNvCxnSpPr>
          <p:nvPr/>
        </p:nvCxnSpPr>
        <p:spPr bwMode="auto">
          <a:xfrm>
            <a:off x="2819400" y="2514600"/>
            <a:ext cx="3048000" cy="0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92" name="Straight Arrow Connector 14"/>
          <p:cNvCxnSpPr>
            <a:cxnSpLocks noChangeShapeType="1"/>
          </p:cNvCxnSpPr>
          <p:nvPr/>
        </p:nvCxnSpPr>
        <p:spPr bwMode="auto">
          <a:xfrm>
            <a:off x="2286000" y="3581400"/>
            <a:ext cx="0" cy="1828800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99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5365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FFC942E8-D527-4ED3-A6CF-8B5C59E131B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gic_gamma_r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EM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221" y="1782178"/>
            <a:ext cx="6530975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842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ea typeface="+mj-ea"/>
                <a:cs typeface="Tahoma" charset="0"/>
              </a:rPr>
              <a:t>Exploring the Space Environment with</a:t>
            </a:r>
            <a:endParaRPr lang="en-US" sz="4800" b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ea typeface="+mj-ea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1663700"/>
            <a:ext cx="2057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Wavelengths about the size of atoms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2247900"/>
            <a:ext cx="2057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Photon Energies range from around 1000 to 100,000 times that of visible light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6200" y="3533775"/>
            <a:ext cx="20574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Emitted by objects at temperatures of millions of degrees. Including supernova remnants and disks of gas orbiting black holes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609600" y="749300"/>
            <a:ext cx="1447800" cy="838200"/>
          </a:xfrm>
          <a:prstGeom prst="wedgeRoundRectCallout">
            <a:avLst>
              <a:gd name="adj1" fmla="val 402958"/>
              <a:gd name="adj2" fmla="val 32992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The second most energetic band of the EM spectrum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667000" y="685800"/>
            <a:ext cx="419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+mn-lt"/>
                <a:ea typeface="+mn-ea"/>
              </a:rPr>
              <a:t>X Rays</a:t>
            </a:r>
          </a:p>
        </p:txBody>
      </p:sp>
      <p:pic>
        <p:nvPicPr>
          <p:cNvPr id="717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86400"/>
            <a:ext cx="1219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36550" y="228600"/>
            <a:ext cx="7969250" cy="10668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How to detect gamma rays?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215313" cy="2057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Can’t image or focus gamma rays </a:t>
            </a:r>
          </a:p>
          <a:p>
            <a:pPr eaLnBrk="1" hangingPunct="1"/>
            <a:r>
              <a:rPr lang="en-US" altLang="en-US" smtClean="0"/>
              <a:t>Special detectors: scintillating crystals, silicon-strips</a:t>
            </a:r>
          </a:p>
        </p:txBody>
      </p:sp>
      <p:pic>
        <p:nvPicPr>
          <p:cNvPr id="43012" name="Picture 12" descr="LATTO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3344863"/>
            <a:ext cx="4154488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4919663" y="3429000"/>
            <a:ext cx="3368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This is Fermi’s Large Area Telescope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It is a pair-conversion telescope with a calorimeter</a:t>
            </a:r>
          </a:p>
        </p:txBody>
      </p:sp>
      <p:sp>
        <p:nvSpPr>
          <p:cNvPr id="430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94D47D0F-ED9F-41D8-A391-B5A446E1C8E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27025"/>
            <a:ext cx="7315200" cy="609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Pair-annihilation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495800"/>
            <a:ext cx="8896350" cy="1312863"/>
          </a:xfrm>
        </p:spPr>
        <p:txBody>
          <a:bodyPr/>
          <a:lstStyle/>
          <a:p>
            <a:pPr eaLnBrk="1" hangingPunct="1"/>
            <a:r>
              <a:rPr lang="en-US" altLang="en-US" smtClean="0"/>
              <a:t> Anti-matter partners of e- are </a:t>
            </a:r>
            <a:r>
              <a:rPr lang="en-US" altLang="en-US" b="1" smtClean="0"/>
              <a:t>positrons</a:t>
            </a:r>
            <a:r>
              <a:rPr lang="en-US" altLang="en-US" smtClean="0"/>
              <a:t> (e+)</a:t>
            </a:r>
          </a:p>
          <a:p>
            <a:pPr eaLnBrk="1" hangingPunct="1"/>
            <a:r>
              <a:rPr lang="en-US" altLang="en-US" smtClean="0"/>
              <a:t> When they meet, they annihilate each other!</a:t>
            </a:r>
          </a:p>
        </p:txBody>
      </p:sp>
      <p:pic>
        <p:nvPicPr>
          <p:cNvPr id="44036" name="Picture 4" descr="annihi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352550"/>
            <a:ext cx="3981450" cy="2654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5788025" y="1352550"/>
            <a:ext cx="23796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ahoma" pitchFamily="34" charset="0"/>
              </a:rPr>
              <a:t>E = mc</a:t>
            </a:r>
            <a:r>
              <a:rPr lang="en-US" altLang="en-US" baseline="30000">
                <a:latin typeface="Tahoma" pitchFamily="34" charset="0"/>
              </a:rPr>
              <a:t>2</a:t>
            </a:r>
            <a:r>
              <a:rPr lang="en-US" altLang="en-US">
                <a:latin typeface="Tahoma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ahoma" pitchFamily="34" charset="0"/>
              </a:rPr>
              <a:t>m = mass of the electron or positron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ahoma" pitchFamily="34" charset="0"/>
              </a:rPr>
              <a:t>E = energy of gamma ray</a:t>
            </a:r>
            <a:endParaRPr lang="en-US" altLang="en-US" sz="2800">
              <a:latin typeface="Times New Roman" pitchFamily="18" charset="0"/>
            </a:endParaRPr>
          </a:p>
        </p:txBody>
      </p:sp>
      <p:sp>
        <p:nvSpPr>
          <p:cNvPr id="44038" name="TextBox 1"/>
          <p:cNvSpPr txBox="1">
            <a:spLocks noChangeArrowheads="1"/>
          </p:cNvSpPr>
          <p:nvPr/>
        </p:nvSpPr>
        <p:spPr bwMode="auto">
          <a:xfrm>
            <a:off x="8534400" y="6400800"/>
            <a:ext cx="609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   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3238"/>
            <a:ext cx="5295900" cy="609600"/>
          </a:xfrm>
        </p:spPr>
        <p:txBody>
          <a:bodyPr/>
          <a:lstStyle/>
          <a:p>
            <a:pPr algn="l" eaLnBrk="1" hangingPunct="1"/>
            <a:r>
              <a:rPr lang="en-US" altLang="en-US" b="1" smtClean="0"/>
              <a:t>Now in reverse….</a:t>
            </a:r>
          </a:p>
        </p:txBody>
      </p:sp>
      <p:sp>
        <p:nvSpPr>
          <p:cNvPr id="45059" name="Text Box 11"/>
          <p:cNvSpPr txBox="1">
            <a:spLocks noChangeArrowheads="1"/>
          </p:cNvSpPr>
          <p:nvPr/>
        </p:nvSpPr>
        <p:spPr bwMode="auto">
          <a:xfrm>
            <a:off x="287338" y="1608138"/>
            <a:ext cx="29337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This process is called “pair conversion” as the incoming gamma-ray converts into an electron/positron pair</a:t>
            </a:r>
          </a:p>
        </p:txBody>
      </p:sp>
      <p:grpSp>
        <p:nvGrpSpPr>
          <p:cNvPr id="45060" name="Group 14"/>
          <p:cNvGrpSpPr>
            <a:grpSpLocks/>
          </p:cNvGrpSpPr>
          <p:nvPr/>
        </p:nvGrpSpPr>
        <p:grpSpPr bwMode="auto">
          <a:xfrm>
            <a:off x="3384550" y="1735138"/>
            <a:ext cx="4997450" cy="4019550"/>
            <a:chOff x="2132" y="1344"/>
            <a:chExt cx="3148" cy="2532"/>
          </a:xfrm>
        </p:grpSpPr>
        <p:pic>
          <p:nvPicPr>
            <p:cNvPr id="45062" name="Picture 15" descr="TungstPho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" y="1344"/>
              <a:ext cx="3148" cy="2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3" name="Line 16"/>
            <p:cNvSpPr>
              <a:spLocks noChangeShapeType="1"/>
            </p:cNvSpPr>
            <p:nvPr/>
          </p:nvSpPr>
          <p:spPr bwMode="auto">
            <a:xfrm>
              <a:off x="4608" y="3360"/>
              <a:ext cx="14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4" name="Line 17"/>
            <p:cNvSpPr>
              <a:spLocks noChangeShapeType="1"/>
            </p:cNvSpPr>
            <p:nvPr/>
          </p:nvSpPr>
          <p:spPr bwMode="auto">
            <a:xfrm>
              <a:off x="2652" y="3144"/>
              <a:ext cx="20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5" name="Line 18"/>
            <p:cNvSpPr>
              <a:spLocks noChangeShapeType="1"/>
            </p:cNvSpPr>
            <p:nvPr/>
          </p:nvSpPr>
          <p:spPr bwMode="auto">
            <a:xfrm>
              <a:off x="2760" y="3048"/>
              <a:ext cx="0" cy="21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6" name="Text Box 19"/>
            <p:cNvSpPr txBox="1">
              <a:spLocks noChangeArrowheads="1"/>
            </p:cNvSpPr>
            <p:nvPr/>
          </p:nvSpPr>
          <p:spPr bwMode="auto">
            <a:xfrm>
              <a:off x="4488" y="1500"/>
              <a:ext cx="3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45067" name="Text Box 20"/>
            <p:cNvSpPr txBox="1">
              <a:spLocks noChangeArrowheads="1"/>
            </p:cNvSpPr>
            <p:nvPr/>
          </p:nvSpPr>
          <p:spPr bwMode="auto">
            <a:xfrm>
              <a:off x="2220" y="2352"/>
              <a:ext cx="9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</a:rPr>
                <a:t>tungsten</a:t>
              </a:r>
            </a:p>
          </p:txBody>
        </p:sp>
      </p:grpSp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8763000" y="6477000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203200"/>
            <a:ext cx="7718425" cy="1228725"/>
          </a:xfrm>
        </p:spPr>
        <p:txBody>
          <a:bodyPr/>
          <a:lstStyle/>
          <a:p>
            <a:pPr algn="l" eaLnBrk="1" hangingPunct="1"/>
            <a:r>
              <a:rPr lang="en-US" altLang="en-US" b="1" smtClean="0"/>
              <a:t>How the LAT works</a:t>
            </a:r>
          </a:p>
        </p:txBody>
      </p:sp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>
          <a:xfrm>
            <a:off x="336550" y="1744663"/>
            <a:ext cx="3067050" cy="4727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rgbClr val="000066"/>
                </a:solidFill>
              </a:rPr>
              <a:t>Anticoincidence Detectors – screen out charged particles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rgbClr val="000066"/>
                </a:solidFill>
              </a:rPr>
              <a:t>Tungsten converts gamma rays into e+ e- pairs</a:t>
            </a:r>
            <a:endParaRPr lang="en-US" altLang="en-US" sz="2800" baseline="30000" smtClean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solidFill>
                  <a:srgbClr val="000066"/>
                </a:solidFill>
              </a:rPr>
              <a:t>Calorimeter measures total energy</a:t>
            </a:r>
          </a:p>
        </p:txBody>
      </p:sp>
      <p:pic>
        <p:nvPicPr>
          <p:cNvPr id="46084" name="Picture 6" descr="LAT_cuta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1257300"/>
            <a:ext cx="4470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Line 8"/>
          <p:cNvSpPr>
            <a:spLocks noChangeShapeType="1"/>
          </p:cNvSpPr>
          <p:nvPr/>
        </p:nvSpPr>
        <p:spPr bwMode="auto">
          <a:xfrm>
            <a:off x="3429000" y="2343150"/>
            <a:ext cx="1296988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9"/>
          <p:cNvSpPr>
            <a:spLocks noChangeShapeType="1"/>
          </p:cNvSpPr>
          <p:nvPr/>
        </p:nvSpPr>
        <p:spPr bwMode="auto">
          <a:xfrm flipV="1">
            <a:off x="2400300" y="3333750"/>
            <a:ext cx="3754438" cy="487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10"/>
          <p:cNvSpPr>
            <a:spLocks noChangeShapeType="1"/>
          </p:cNvSpPr>
          <p:nvPr/>
        </p:nvSpPr>
        <p:spPr bwMode="auto">
          <a:xfrm flipV="1">
            <a:off x="3076575" y="5276850"/>
            <a:ext cx="2982913" cy="579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C5C45264-8002-4C3B-88A9-9389462A2D0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NuSTAR’s mirrors and detectors</a:t>
            </a:r>
          </a:p>
        </p:txBody>
      </p:sp>
      <p:pic>
        <p:nvPicPr>
          <p:cNvPr id="4710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67238" y="4419600"/>
            <a:ext cx="4211637" cy="2316163"/>
          </a:xfrm>
        </p:spPr>
      </p:pic>
      <p:pic>
        <p:nvPicPr>
          <p:cNvPr id="471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600200"/>
            <a:ext cx="435451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4803775" y="1774825"/>
            <a:ext cx="33972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133 nested mirrors made of multilayers that reflect higher-energy X-rays</a:t>
            </a:r>
          </a:p>
        </p:txBody>
      </p:sp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638175" y="5337175"/>
            <a:ext cx="3781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 2 x 2 array of Cd-Zn-Te detectors and electronics</a:t>
            </a:r>
          </a:p>
        </p:txBody>
      </p:sp>
      <p:sp>
        <p:nvSpPr>
          <p:cNvPr id="471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1FEC40A6-4470-4C31-9B05-50F8437ABFC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56600" cy="990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Global Telescope Network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28738"/>
            <a:ext cx="4186238" cy="4972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Students do ground-based visible-light observations using remote telescopes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GRBs and flaring blazars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Coordinated with Fermi and other satellite data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http://gtn.sonoma.edu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r="7587"/>
          <a:stretch>
            <a:fillRect/>
          </a:stretch>
        </p:blipFill>
        <p:spPr bwMode="auto">
          <a:xfrm>
            <a:off x="4432300" y="1371600"/>
            <a:ext cx="3962400" cy="3848100"/>
          </a:xfrm>
          <a:prstGeom prst="rect">
            <a:avLst/>
          </a:prstGeom>
          <a:noFill/>
          <a:ln w="38100" cap="sq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432300" y="5410200"/>
            <a:ext cx="4116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GORT at Pepperwood</a:t>
            </a:r>
          </a:p>
        </p:txBody>
      </p:sp>
      <p:sp>
        <p:nvSpPr>
          <p:cNvPr id="4813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3614A7D3-155F-4DB3-BDA0-DFFB5F21217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152400"/>
            <a:ext cx="9086850" cy="1173163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Fermi skymap – new discoveries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0" y="1371600"/>
            <a:ext cx="9296400" cy="5638800"/>
            <a:chOff x="0" y="901"/>
            <a:chExt cx="5760" cy="3588"/>
          </a:xfrm>
        </p:grpSpPr>
        <p:grpSp>
          <p:nvGrpSpPr>
            <p:cNvPr id="49159" name="Group 4"/>
            <p:cNvGrpSpPr>
              <a:grpSpLocks/>
            </p:cNvGrpSpPr>
            <p:nvPr/>
          </p:nvGrpSpPr>
          <p:grpSpPr bwMode="auto">
            <a:xfrm>
              <a:off x="0" y="901"/>
              <a:ext cx="5760" cy="3588"/>
              <a:chOff x="0" y="901"/>
              <a:chExt cx="5760" cy="3588"/>
            </a:xfrm>
          </p:grpSpPr>
          <p:grpSp>
            <p:nvGrpSpPr>
              <p:cNvPr id="49165" name="Group 5"/>
              <p:cNvGrpSpPr>
                <a:grpSpLocks/>
              </p:cNvGrpSpPr>
              <p:nvPr/>
            </p:nvGrpSpPr>
            <p:grpSpPr bwMode="auto">
              <a:xfrm>
                <a:off x="0" y="901"/>
                <a:ext cx="5760" cy="3588"/>
                <a:chOff x="0" y="1010"/>
                <a:chExt cx="5760" cy="3310"/>
              </a:xfrm>
            </p:grpSpPr>
            <p:grpSp>
              <p:nvGrpSpPr>
                <p:cNvPr id="49170" name="Group 6"/>
                <p:cNvGrpSpPr>
                  <a:grpSpLocks/>
                </p:cNvGrpSpPr>
                <p:nvPr/>
              </p:nvGrpSpPr>
              <p:grpSpPr bwMode="auto">
                <a:xfrm>
                  <a:off x="0" y="1010"/>
                  <a:ext cx="5760" cy="3310"/>
                  <a:chOff x="0" y="1010"/>
                  <a:chExt cx="5760" cy="3310"/>
                </a:xfrm>
              </p:grpSpPr>
              <p:grpSp>
                <p:nvGrpSpPr>
                  <p:cNvPr id="49175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0" y="1010"/>
                    <a:ext cx="5760" cy="3310"/>
                    <a:chOff x="0" y="1010"/>
                    <a:chExt cx="5760" cy="3310"/>
                  </a:xfrm>
                </p:grpSpPr>
                <p:grpSp>
                  <p:nvGrpSpPr>
                    <p:cNvPr id="49180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1010"/>
                      <a:ext cx="5760" cy="3310"/>
                      <a:chOff x="0" y="1010"/>
                      <a:chExt cx="5760" cy="3310"/>
                    </a:xfrm>
                  </p:grpSpPr>
                  <p:grpSp>
                    <p:nvGrpSpPr>
                      <p:cNvPr id="49185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1010"/>
                        <a:ext cx="5760" cy="3310"/>
                        <a:chOff x="0" y="1010"/>
                        <a:chExt cx="5760" cy="3310"/>
                      </a:xfrm>
                    </p:grpSpPr>
                    <p:pic>
                      <p:nvPicPr>
                        <p:cNvPr id="49190" name="Picture 10" descr="rate_9months_D1_sqrt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010"/>
                          <a:ext cx="5760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49191" name="Rectangle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3885"/>
                          <a:ext cx="5760" cy="435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 eaLnBrk="0" hangingPunct="0"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0"/>
                            </a:spcBef>
                            <a:buFontTx/>
                            <a:buNone/>
                          </a:pPr>
                          <a:endParaRPr lang="en-US" altLang="en-US" sz="1800"/>
                        </a:p>
                      </p:txBody>
                    </p:sp>
                  </p:grpSp>
                  <p:grpSp>
                    <p:nvGrpSpPr>
                      <p:cNvPr id="49186" name="Group 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7" y="2890"/>
                        <a:ext cx="1140" cy="476"/>
                        <a:chOff x="0" y="3097"/>
                        <a:chExt cx="1140" cy="476"/>
                      </a:xfrm>
                    </p:grpSpPr>
                    <p:sp>
                      <p:nvSpPr>
                        <p:cNvPr id="49188" name="Text Box 1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3337"/>
                          <a:ext cx="1140" cy="23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 eaLnBrk="0" hangingPunct="0"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1pPr>
                          <a:lvl2pPr marL="742950" indent="-285750" eaLnBrk="0" hangingPunct="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2pPr>
                          <a:lvl3pPr marL="1143000" indent="-228600" eaLnBrk="0" hangingPunct="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3pPr>
                          <a:lvl4pPr marL="1600200" indent="-228600" eaLnBrk="0" hangingPunct="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4pPr>
                          <a:lvl5pPr marL="2057400" indent="-228600" eaLnBrk="0" hangingPunct="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pitchFamily="34" charset="-128"/>
                            </a:defRPr>
                          </a:lvl9pPr>
                        </a:lstStyle>
                        <a:p>
                          <a:pPr eaLnBrk="1" hangingPunct="1">
                            <a:spcBef>
                              <a:spcPct val="50000"/>
                            </a:spcBef>
                            <a:buFontTx/>
                            <a:buNone/>
                          </a:pPr>
                          <a:r>
                            <a:rPr lang="en-US" altLang="en-US" sz="2000">
                              <a:solidFill>
                                <a:schemeClr val="bg1"/>
                              </a:solidFill>
                            </a:rPr>
                            <a:t>Radio galaxy</a:t>
                          </a:r>
                        </a:p>
                      </p:txBody>
                    </p:sp>
                    <p:sp>
                      <p:nvSpPr>
                        <p:cNvPr id="49189" name="Line 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32" y="3097"/>
                          <a:ext cx="216" cy="23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49187" name="Oval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7" y="2759"/>
                        <a:ext cx="100" cy="91"/>
                      </a:xfrm>
                      <a:prstGeom prst="ellipse">
                        <a:avLst/>
                      </a:prstGeom>
                      <a:noFill/>
                      <a:ln w="38100">
                        <a:solidFill>
                          <a:srgbClr val="33CC33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>
                        <a:lvl1pPr eaLnBrk="0" hangingPunct="0"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1800"/>
                      </a:p>
                    </p:txBody>
                  </p:sp>
                </p:grpSp>
                <p:grpSp>
                  <p:nvGrpSpPr>
                    <p:cNvPr id="49181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" y="2087"/>
                      <a:ext cx="1380" cy="353"/>
                      <a:chOff x="0" y="2306"/>
                      <a:chExt cx="1380" cy="353"/>
                    </a:xfrm>
                  </p:grpSpPr>
                  <p:sp>
                    <p:nvSpPr>
                      <p:cNvPr id="49183" name="Text Box 1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0" y="2306"/>
                        <a:ext cx="1380" cy="23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spcBef>
                            <a:spcPct val="20000"/>
                          </a:spcBef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1pPr>
                        <a:lvl2pPr marL="742950" indent="-285750" eaLnBrk="0" hangingPunct="0">
                          <a:spcBef>
                            <a:spcPct val="20000"/>
                          </a:spcBef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2pPr>
                        <a:lvl3pPr marL="1143000" indent="-228600" eaLnBrk="0" hangingPunct="0">
                          <a:spcBef>
                            <a:spcPct val="20000"/>
                          </a:spcBef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3pPr>
                        <a:lvl4pPr marL="1600200" indent="-228600" eaLnBrk="0" hangingPunct="0">
                          <a:spcBef>
                            <a:spcPct val="20000"/>
                          </a:spcBef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4pPr>
                        <a:lvl5pPr marL="2057400" indent="-228600" eaLnBrk="0" hangingPunct="0">
                          <a:spcBef>
                            <a:spcPct val="20000"/>
                          </a:spcBef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pitchFamily="34" charset="-128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50000"/>
                          </a:spcBef>
                          <a:buFontTx/>
                          <a:buNone/>
                        </a:pPr>
                        <a:r>
                          <a:rPr lang="en-US" altLang="en-US" sz="2000">
                            <a:solidFill>
                              <a:schemeClr val="bg1"/>
                            </a:solidFill>
                          </a:rPr>
                          <a:t>High-mass binary</a:t>
                        </a:r>
                      </a:p>
                    </p:txBody>
                  </p:sp>
                  <p:sp>
                    <p:nvSpPr>
                      <p:cNvPr id="49184" name="Line 1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4" y="2563"/>
                        <a:ext cx="360" cy="9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9182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" y="2381"/>
                      <a:ext cx="100" cy="91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33CC33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1800"/>
                    </a:p>
                  </p:txBody>
                </p:sp>
              </p:grpSp>
              <p:grpSp>
                <p:nvGrpSpPr>
                  <p:cNvPr id="4917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93" y="1473"/>
                    <a:ext cx="1512" cy="496"/>
                    <a:chOff x="192" y="1789"/>
                    <a:chExt cx="1512" cy="496"/>
                  </a:xfrm>
                </p:grpSpPr>
                <p:sp>
                  <p:nvSpPr>
                    <p:cNvPr id="49178" name="Text Box 2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1789"/>
                      <a:ext cx="1512" cy="236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US" altLang="en-US" sz="2000">
                          <a:solidFill>
                            <a:schemeClr val="bg1"/>
                          </a:solidFill>
                        </a:rPr>
                        <a:t>Gamma-ray pulsar</a:t>
                      </a:r>
                    </a:p>
                  </p:txBody>
                </p:sp>
                <p:sp>
                  <p:nvSpPr>
                    <p:cNvPr id="49179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8" y="2059"/>
                      <a:ext cx="756" cy="22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177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400" y="1925"/>
                    <a:ext cx="100" cy="91"/>
                  </a:xfrm>
                  <a:prstGeom prst="ellipse">
                    <a:avLst/>
                  </a:prstGeom>
                  <a:noFill/>
                  <a:ln w="38100">
                    <a:solidFill>
                      <a:srgbClr val="33CC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</p:grpSp>
            <p:grpSp>
              <p:nvGrpSpPr>
                <p:cNvPr id="49171" name="Group 24"/>
                <p:cNvGrpSpPr>
                  <a:grpSpLocks/>
                </p:cNvGrpSpPr>
                <p:nvPr/>
              </p:nvGrpSpPr>
              <p:grpSpPr bwMode="auto">
                <a:xfrm>
                  <a:off x="2808" y="1061"/>
                  <a:ext cx="1056" cy="436"/>
                  <a:chOff x="2916" y="1250"/>
                  <a:chExt cx="1056" cy="436"/>
                </a:xfrm>
              </p:grpSpPr>
              <p:sp>
                <p:nvSpPr>
                  <p:cNvPr id="49173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16" y="1250"/>
                    <a:ext cx="1056" cy="237"/>
                  </a:xfrm>
                  <a:prstGeom prst="rect">
                    <a:avLst/>
                  </a:prstGeom>
                  <a:noFill/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2000">
                        <a:solidFill>
                          <a:schemeClr val="bg1"/>
                        </a:solidFill>
                      </a:rPr>
                      <a:t>Bright blazar</a:t>
                    </a:r>
                  </a:p>
                </p:txBody>
              </p:sp>
              <p:sp>
                <p:nvSpPr>
                  <p:cNvPr id="49174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36" y="1508"/>
                    <a:ext cx="576" cy="178"/>
                  </a:xfrm>
                  <a:prstGeom prst="lin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9172" name="Oval 27"/>
                <p:cNvSpPr>
                  <a:spLocks noChangeArrowheads="1"/>
                </p:cNvSpPr>
                <p:nvPr/>
              </p:nvSpPr>
              <p:spPr bwMode="auto">
                <a:xfrm>
                  <a:off x="2702" y="1463"/>
                  <a:ext cx="100" cy="91"/>
                </a:xfrm>
                <a:prstGeom prst="ellipse">
                  <a:avLst/>
                </a:prstGeom>
                <a:noFill/>
                <a:ln w="38100">
                  <a:solidFill>
                    <a:srgbClr val="33CC33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  <p:grpSp>
            <p:nvGrpSpPr>
              <p:cNvPr id="49166" name="Group 28"/>
              <p:cNvGrpSpPr>
                <a:grpSpLocks/>
              </p:cNvGrpSpPr>
              <p:nvPr/>
            </p:nvGrpSpPr>
            <p:grpSpPr bwMode="auto">
              <a:xfrm>
                <a:off x="3010" y="3367"/>
                <a:ext cx="756" cy="581"/>
                <a:chOff x="3000" y="3613"/>
                <a:chExt cx="756" cy="581"/>
              </a:xfrm>
            </p:grpSpPr>
            <p:sp>
              <p:nvSpPr>
                <p:cNvPr id="49168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120" y="3613"/>
                  <a:ext cx="372" cy="13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16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000" y="3746"/>
                  <a:ext cx="756" cy="448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000">
                      <a:solidFill>
                        <a:schemeClr val="bg1"/>
                      </a:solidFill>
                    </a:rPr>
                    <a:t>Globular cluster</a:t>
                  </a:r>
                </a:p>
              </p:txBody>
            </p:sp>
          </p:grpSp>
          <p:sp>
            <p:nvSpPr>
              <p:cNvPr id="49167" name="Oval 31"/>
              <p:cNvSpPr>
                <a:spLocks noChangeArrowheads="1"/>
              </p:cNvSpPr>
              <p:nvPr/>
            </p:nvSpPr>
            <p:spPr bwMode="auto">
              <a:xfrm>
                <a:off x="3560" y="3275"/>
                <a:ext cx="100" cy="91"/>
              </a:xfrm>
              <a:prstGeom prst="ellips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49160" name="Group 32"/>
            <p:cNvGrpSpPr>
              <a:grpSpLocks/>
            </p:cNvGrpSpPr>
            <p:nvPr/>
          </p:nvGrpSpPr>
          <p:grpSpPr bwMode="auto">
            <a:xfrm>
              <a:off x="2339" y="1874"/>
              <a:ext cx="1409" cy="605"/>
              <a:chOff x="2339" y="1874"/>
              <a:chExt cx="1409" cy="605"/>
            </a:xfrm>
          </p:grpSpPr>
          <p:sp>
            <p:nvSpPr>
              <p:cNvPr id="49161" name="Oval 33"/>
              <p:cNvSpPr>
                <a:spLocks noChangeArrowheads="1"/>
              </p:cNvSpPr>
              <p:nvPr/>
            </p:nvSpPr>
            <p:spPr bwMode="auto">
              <a:xfrm>
                <a:off x="2531" y="2364"/>
                <a:ext cx="100" cy="91"/>
              </a:xfrm>
              <a:prstGeom prst="ellips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162" name="Text Box 34"/>
              <p:cNvSpPr txBox="1">
                <a:spLocks noChangeArrowheads="1"/>
              </p:cNvSpPr>
              <p:nvPr/>
            </p:nvSpPr>
            <p:spPr bwMode="auto">
              <a:xfrm>
                <a:off x="2816" y="1874"/>
                <a:ext cx="932" cy="23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cs typeface="Arial" charset="0"/>
                  </a:rPr>
                  <a:t>Unidentified</a:t>
                </a:r>
              </a:p>
            </p:txBody>
          </p:sp>
          <p:sp>
            <p:nvSpPr>
              <p:cNvPr id="49163" name="Line 35"/>
              <p:cNvSpPr>
                <a:spLocks noChangeShapeType="1"/>
              </p:cNvSpPr>
              <p:nvPr/>
            </p:nvSpPr>
            <p:spPr bwMode="auto">
              <a:xfrm flipH="1">
                <a:off x="2642" y="2103"/>
                <a:ext cx="211" cy="24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64" name="Oval 33"/>
              <p:cNvSpPr>
                <a:spLocks noChangeArrowheads="1"/>
              </p:cNvSpPr>
              <p:nvPr/>
            </p:nvSpPr>
            <p:spPr bwMode="auto">
              <a:xfrm>
                <a:off x="2339" y="2388"/>
                <a:ext cx="100" cy="91"/>
              </a:xfrm>
              <a:prstGeom prst="ellips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9156" name="TextBox 2"/>
          <p:cNvSpPr txBox="1">
            <a:spLocks noChangeArrowheads="1"/>
          </p:cNvSpPr>
          <p:nvPr/>
        </p:nvSpPr>
        <p:spPr bwMode="auto">
          <a:xfrm>
            <a:off x="3219450" y="4152900"/>
            <a:ext cx="1428750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itchFamily="34" charset="0"/>
              </a:rPr>
              <a:t>Cosmic rays from SN W44</a:t>
            </a:r>
          </a:p>
        </p:txBody>
      </p:sp>
      <p:cxnSp>
        <p:nvCxnSpPr>
          <p:cNvPr id="49157" name="Straight Arrow Connector 4"/>
          <p:cNvCxnSpPr>
            <a:cxnSpLocks noChangeShapeType="1"/>
          </p:cNvCxnSpPr>
          <p:nvPr/>
        </p:nvCxnSpPr>
        <p:spPr bwMode="auto">
          <a:xfrm flipV="1">
            <a:off x="3752850" y="3825875"/>
            <a:ext cx="0" cy="32702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15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500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3976872-79AE-4FD9-9C5D-2F077BEF814A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74700" y="354013"/>
            <a:ext cx="7631113" cy="822325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Fermi finds 1</a:t>
            </a:r>
            <a:r>
              <a:rPr lang="en-US" altLang="en-US" sz="3200" b="1" baseline="30000" smtClean="0"/>
              <a:t>st</a:t>
            </a:r>
            <a:r>
              <a:rPr lang="en-US" altLang="en-US" sz="3200" b="1" smtClean="0"/>
              <a:t>  gamma-ray only pulsar in CTA1</a:t>
            </a:r>
          </a:p>
        </p:txBody>
      </p:sp>
      <p:sp>
        <p:nvSpPr>
          <p:cNvPr id="50179" name="TextBox 7"/>
          <p:cNvSpPr txBox="1">
            <a:spLocks noChangeArrowheads="1"/>
          </p:cNvSpPr>
          <p:nvPr/>
        </p:nvSpPr>
        <p:spPr bwMode="auto">
          <a:xfrm>
            <a:off x="4786313" y="1668463"/>
            <a:ext cx="2692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P = 315.86 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/>
              <a:t>age ~1.4 x 10</a:t>
            </a:r>
            <a:r>
              <a:rPr lang="en-GB" altLang="en-US" sz="2400" baseline="30000"/>
              <a:t>4</a:t>
            </a:r>
            <a:r>
              <a:rPr lang="en-GB" altLang="en-US" sz="2400"/>
              <a:t>  yr</a:t>
            </a:r>
            <a:endParaRPr lang="en-US" altLang="en-US" sz="2400"/>
          </a:p>
        </p:txBody>
      </p:sp>
      <p:sp>
        <p:nvSpPr>
          <p:cNvPr id="50180" name="TextBox 9"/>
          <p:cNvSpPr txBox="1">
            <a:spLocks noChangeArrowheads="1"/>
          </p:cNvSpPr>
          <p:nvPr/>
        </p:nvSpPr>
        <p:spPr bwMode="auto">
          <a:xfrm>
            <a:off x="249238" y="3995738"/>
            <a:ext cx="42989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  <a:p>
            <a:pPr eaLnBrk="1" hangingPunct="1">
              <a:spcBef>
                <a:spcPct val="0"/>
              </a:spcBef>
            </a:pPr>
            <a:r>
              <a:rPr lang="en-GB" altLang="en-US" sz="2400"/>
              <a:t>Pulsar is not at center of SNR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/>
              <a:t> It’s moving at 450 km/sec – kicked by the supernova explosion that created it</a:t>
            </a:r>
            <a:endParaRPr lang="de-DE" altLang="en-US" sz="2400"/>
          </a:p>
        </p:txBody>
      </p:sp>
      <p:grpSp>
        <p:nvGrpSpPr>
          <p:cNvPr id="50181" name="Group 20"/>
          <p:cNvGrpSpPr>
            <a:grpSpLocks/>
          </p:cNvGrpSpPr>
          <p:nvPr/>
        </p:nvGrpSpPr>
        <p:grpSpPr bwMode="auto">
          <a:xfrm>
            <a:off x="4114800" y="2438400"/>
            <a:ext cx="5257800" cy="4537075"/>
            <a:chOff x="3343646" y="400429"/>
            <a:chExt cx="5397762" cy="4773352"/>
          </a:xfrm>
        </p:grpSpPr>
        <p:pic>
          <p:nvPicPr>
            <p:cNvPr id="50185" name="Picture 11" descr="CTA1_no_labels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0"/>
            <a:stretch>
              <a:fillRect/>
            </a:stretch>
          </p:blipFill>
          <p:spPr bwMode="auto">
            <a:xfrm>
              <a:off x="3343646" y="400429"/>
              <a:ext cx="5163077" cy="4773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TextBox 12"/>
            <p:cNvSpPr txBox="1">
              <a:spLocks noChangeArrowheads="1"/>
            </p:cNvSpPr>
            <p:nvPr/>
          </p:nvSpPr>
          <p:spPr bwMode="auto">
            <a:xfrm>
              <a:off x="6638461" y="4590783"/>
              <a:ext cx="2102947" cy="299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>
                  <a:solidFill>
                    <a:schemeClr val="bg1"/>
                  </a:solidFill>
                </a:rPr>
                <a:t>CTA 1 supernova</a:t>
              </a:r>
              <a:r>
                <a:rPr lang="en-US" altLang="en-US" sz="1100" b="1"/>
                <a:t> </a:t>
              </a:r>
              <a:r>
                <a:rPr lang="en-US" altLang="en-US" sz="1100" b="1">
                  <a:solidFill>
                    <a:schemeClr val="bg1"/>
                  </a:solidFill>
                </a:rPr>
                <a:t>remnant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6221800" y="2533239"/>
              <a:ext cx="226537" cy="2154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188" name="TextBox 14"/>
            <p:cNvSpPr txBox="1">
              <a:spLocks noChangeArrowheads="1"/>
            </p:cNvSpPr>
            <p:nvPr/>
          </p:nvSpPr>
          <p:spPr bwMode="auto">
            <a:xfrm>
              <a:off x="6383401" y="2380692"/>
              <a:ext cx="1395024" cy="29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>
                  <a:solidFill>
                    <a:schemeClr val="bg1"/>
                  </a:solidFill>
                </a:rPr>
                <a:t>RX J00070+7302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198312" y="2037198"/>
              <a:ext cx="1051195" cy="95867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109348" y="2748691"/>
              <a:ext cx="132010" cy="11858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0191" name="TextBox 17"/>
            <p:cNvSpPr txBox="1">
              <a:spLocks noChangeArrowheads="1"/>
            </p:cNvSpPr>
            <p:nvPr/>
          </p:nvSpPr>
          <p:spPr bwMode="auto">
            <a:xfrm>
              <a:off x="6237652" y="2827451"/>
              <a:ext cx="1674376" cy="299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>
                  <a:solidFill>
                    <a:srgbClr val="FFFF00"/>
                  </a:solidFill>
                </a:rPr>
                <a:t>Fermi 95% error box</a:t>
              </a:r>
            </a:p>
          </p:txBody>
        </p:sp>
        <p:sp>
          <p:nvSpPr>
            <p:cNvPr id="50192" name="TextBox 18"/>
            <p:cNvSpPr txBox="1">
              <a:spLocks noChangeArrowheads="1"/>
            </p:cNvSpPr>
            <p:nvPr/>
          </p:nvSpPr>
          <p:spPr bwMode="auto">
            <a:xfrm>
              <a:off x="5703240" y="1835463"/>
              <a:ext cx="2585305" cy="299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 </a:t>
              </a:r>
              <a:r>
                <a:rPr lang="en-US" altLang="en-US" sz="1100" b="1">
                  <a:solidFill>
                    <a:srgbClr val="00B0F0"/>
                  </a:solidFill>
                </a:rPr>
                <a:t>3EG J0010 +7309  95% error box</a:t>
              </a:r>
            </a:p>
          </p:txBody>
        </p:sp>
        <p:sp>
          <p:nvSpPr>
            <p:cNvPr id="50193" name="TextBox 19"/>
            <p:cNvSpPr txBox="1">
              <a:spLocks noChangeArrowheads="1"/>
            </p:cNvSpPr>
            <p:nvPr/>
          </p:nvSpPr>
          <p:spPr bwMode="auto">
            <a:xfrm>
              <a:off x="6038115" y="2592219"/>
              <a:ext cx="322729" cy="38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Symbol" pitchFamily="18" charset="2"/>
                </a:rPr>
                <a:t>+</a:t>
              </a:r>
            </a:p>
          </p:txBody>
        </p:sp>
      </p:grpSp>
      <p:pic>
        <p:nvPicPr>
          <p:cNvPr id="50182" name="Picture 21" descr="CTA1_LC_NoGrid_BlackMiddleLine_NoEdge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6857" r="7422" b="2621"/>
          <a:stretch>
            <a:fillRect/>
          </a:stretch>
        </p:blipFill>
        <p:spPr bwMode="auto">
          <a:xfrm>
            <a:off x="373063" y="1422400"/>
            <a:ext cx="365125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FEE082-BACA-468A-B2A8-C6C93F6C4B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  <p:sp>
        <p:nvSpPr>
          <p:cNvPr id="50184" name="Slide Number Placeholder 18"/>
          <p:cNvSpPr txBox="1">
            <a:spLocks noGrp="1"/>
          </p:cNvSpPr>
          <p:nvPr/>
        </p:nvSpPr>
        <p:spPr bwMode="auto">
          <a:xfrm>
            <a:off x="8153400" y="6400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BCBC720-4FF3-4130-875A-6DB42F7DE3A5}" type="slidenum">
              <a:rPr lang="de-DE" altLang="en-US" sz="1600">
                <a:solidFill>
                  <a:schemeClr val="bg1"/>
                </a:solidFill>
                <a:latin typeface="Times New Roman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de-DE" altLang="en-US" sz="16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06400" y="174625"/>
            <a:ext cx="8451850" cy="123825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Pulsar Explorer interactive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617538" y="1701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http://www.nasa.gov/externalflash/fermipulsar/ 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588"/>
            <a:ext cx="91440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E1A89F-9106-4024-ADBB-E7D5E604238E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4463" y="762000"/>
            <a:ext cx="7315200" cy="6096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Follow GRBs every day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2228" name="Picture 5" descr="Cap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"/>
          <a:stretch>
            <a:fillRect/>
          </a:stretch>
        </p:blipFill>
        <p:spPr bwMode="auto">
          <a:xfrm>
            <a:off x="-200025" y="28575"/>
            <a:ext cx="9363075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E6BF6A54-2591-436D-BA9C-0A716C72980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 err="1" smtClean="0"/>
              <a:t>NuSTAR</a:t>
            </a:r>
            <a:r>
              <a:rPr lang="en-US" altLang="en-US" b="1" dirty="0" smtClean="0"/>
              <a:t>: </a:t>
            </a:r>
            <a:br>
              <a:rPr lang="en-US" altLang="en-US" b="1" dirty="0" smtClean="0"/>
            </a:br>
            <a:r>
              <a:rPr lang="en-US" altLang="en-US" sz="3600" b="1" dirty="0" smtClean="0"/>
              <a:t>NASA’s newest “Eyes on the Skies”</a:t>
            </a:r>
            <a:br>
              <a:rPr lang="en-US" altLang="en-US" sz="3600" b="1" dirty="0" smtClean="0"/>
            </a:br>
            <a:r>
              <a:rPr lang="en-US" altLang="en-US" b="1" dirty="0" smtClean="0"/>
              <a:t> </a:t>
            </a: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4876800" y="3222430"/>
            <a:ext cx="37163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4"/>
              </a:rPr>
              <a:t>http://</a:t>
            </a:r>
            <a:r>
              <a:rPr lang="en-US" altLang="en-US" sz="2000" dirty="0" smtClean="0">
                <a:hlinkClick r:id="rId4"/>
              </a:rPr>
              <a:t>www.nustar.caltech.e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hlinkClick r:id="rId4"/>
              </a:rPr>
              <a:t>du</a:t>
            </a:r>
            <a:r>
              <a:rPr lang="en-US" altLang="en-US" sz="2000" dirty="0" smtClean="0"/>
              <a:t>  </a:t>
            </a:r>
            <a:endParaRPr lang="en-US" altLang="en-US" sz="2000" dirty="0"/>
          </a:p>
        </p:txBody>
      </p:sp>
      <p:pic>
        <p:nvPicPr>
          <p:cNvPr id="2" name="nustar_mast_extensi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30542"/>
            <a:ext cx="6633411" cy="497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1371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April news – ultralong bursts</a:t>
            </a:r>
          </a:p>
        </p:txBody>
      </p:sp>
      <p:sp>
        <p:nvSpPr>
          <p:cNvPr id="5325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smtClean="0"/>
              <a:t>Sarah Silva</a:t>
            </a:r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2E3C99D-AB04-41ED-B1F2-A4D44671CDD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  <p:pic>
        <p:nvPicPr>
          <p:cNvPr id="5325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835150"/>
            <a:ext cx="656272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55638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Blue supergiant system</a:t>
            </a:r>
          </a:p>
        </p:txBody>
      </p:sp>
      <p:pic>
        <p:nvPicPr>
          <p:cNvPr id="5427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600200"/>
            <a:ext cx="4305300" cy="4305300"/>
          </a:xfrm>
        </p:spPr>
      </p:pic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9DCB51-E43B-4B38-B40B-9650FAC8B5E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  <p:sp>
        <p:nvSpPr>
          <p:cNvPr id="54277" name="TextBox 7"/>
          <p:cNvSpPr txBox="1">
            <a:spLocks noChangeArrowheads="1"/>
          </p:cNvSpPr>
          <p:nvPr/>
        </p:nvSpPr>
        <p:spPr bwMode="auto">
          <a:xfrm>
            <a:off x="2286000" y="6248400"/>
            <a:ext cx="449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Credit: CNRS/Céline Lavalade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19100" y="533400"/>
            <a:ext cx="8229600" cy="655638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Types of bursts</a:t>
            </a:r>
          </a:p>
        </p:txBody>
      </p:sp>
      <p:pic>
        <p:nvPicPr>
          <p:cNvPr id="552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76300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4CF4291E-44D9-4364-BEFE-A3E839037296}" type="slidenum">
              <a:rPr lang="en-US" altLang="en-US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34375" cy="10668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Using GRBs to test Special Relativity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/>
              <a:t>Short GRBs can be used to test Einstein’s claim that light travels at a constant speed</a:t>
            </a:r>
          </a:p>
          <a:p>
            <a:pPr eaLnBrk="1" hangingPunct="1"/>
            <a:r>
              <a:rPr lang="en-US" altLang="en-US" smtClean="0"/>
              <a:t>Some theories of quantum gravity predict that higher-energy photons will interact with the “quantum foam” of space-time and will travel slower than low-energy photons</a:t>
            </a:r>
          </a:p>
        </p:txBody>
      </p:sp>
      <p:sp>
        <p:nvSpPr>
          <p:cNvPr id="563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5365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8E390E87-7322-480F-8F55-C272471B277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Will quantum foam entangle photons?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0816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mtClean="0"/>
              <a:t>Fermi sees no evidence for this to date</a:t>
            </a:r>
          </a:p>
        </p:txBody>
      </p:sp>
      <p:pic>
        <p:nvPicPr>
          <p:cNvPr id="57348" name="Picture 4" descr="FQuantimdFun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27300"/>
            <a:ext cx="6164263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"/>
          <p:cNvSpPr txBox="1">
            <a:spLocks noChangeArrowheads="1"/>
          </p:cNvSpPr>
          <p:nvPr/>
        </p:nvSpPr>
        <p:spPr bwMode="auto">
          <a:xfrm>
            <a:off x="6705600" y="2527300"/>
            <a:ext cx="2286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Two photons which differed in energy by 10</a:t>
            </a:r>
            <a:r>
              <a:rPr lang="en-US" altLang="en-US" sz="2400" baseline="30000"/>
              <a:t>6</a:t>
            </a:r>
            <a:r>
              <a:rPr lang="en-US" altLang="en-US" sz="2400"/>
              <a:t> arrived at Earth within 1 second, after traveling for 12.2 billion years</a:t>
            </a:r>
          </a:p>
        </p:txBody>
      </p:sp>
      <p:sp>
        <p:nvSpPr>
          <p:cNvPr id="5735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5365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35055DC9-6635-4C77-A904-B03448CAE58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baseline="30000" smtClean="0"/>
              <a:t>44</a:t>
            </a:r>
            <a:r>
              <a:rPr lang="en-US" altLang="en-US" sz="3600" b="1" smtClean="0"/>
              <a:t>Ti Imaging Cas A</a:t>
            </a:r>
          </a:p>
        </p:txBody>
      </p:sp>
      <p:pic>
        <p:nvPicPr>
          <p:cNvPr id="58371" name="Content Placeholder 2" descr="casa_ti_44_8-10_fe_ka_contours.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r="8446"/>
          <a:stretch>
            <a:fillRect/>
          </a:stretch>
        </p:blipFill>
        <p:spPr>
          <a:xfrm>
            <a:off x="593725" y="1208088"/>
            <a:ext cx="8001000" cy="4821237"/>
          </a:xfrm>
        </p:spPr>
      </p:pic>
      <p:sp>
        <p:nvSpPr>
          <p:cNvPr id="4" name="TextBox 3"/>
          <p:cNvSpPr txBox="1"/>
          <p:nvPr/>
        </p:nvSpPr>
        <p:spPr>
          <a:xfrm>
            <a:off x="2798763" y="1611313"/>
            <a:ext cx="1825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67.8 +/- 1.2 </a:t>
            </a:r>
            <a:r>
              <a:rPr lang="en-US" dirty="0" err="1">
                <a:solidFill>
                  <a:schemeClr val="bg1">
                    <a:lumMod val="85000"/>
                  </a:schemeClr>
                </a:solidFill>
              </a:rPr>
              <a:t>keV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8373" name="TextBox 8"/>
          <p:cNvSpPr txBox="1">
            <a:spLocks noChangeArrowheads="1"/>
          </p:cNvSpPr>
          <p:nvPr/>
        </p:nvSpPr>
        <p:spPr bwMode="auto">
          <a:xfrm>
            <a:off x="4759325" y="1703388"/>
            <a:ext cx="182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66FF"/>
                </a:solidFill>
              </a:rPr>
              <a:t>67.8 +/- 1.2 keV</a:t>
            </a:r>
          </a:p>
        </p:txBody>
      </p:sp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6369050" y="1674813"/>
            <a:ext cx="11144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8-10 keV</a:t>
            </a:r>
          </a:p>
        </p:txBody>
      </p:sp>
      <p:sp>
        <p:nvSpPr>
          <p:cNvPr id="58375" name="TextBox 10"/>
          <p:cNvSpPr txBox="1">
            <a:spLocks noChangeArrowheads="1"/>
          </p:cNvSpPr>
          <p:nvPr/>
        </p:nvSpPr>
        <p:spPr bwMode="auto">
          <a:xfrm>
            <a:off x="7488238" y="1674813"/>
            <a:ext cx="10255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Fe band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3"/>
          <p:cNvSpPr txBox="1">
            <a:spLocks noChangeArrowheads="1"/>
          </p:cNvSpPr>
          <p:nvPr/>
        </p:nvSpPr>
        <p:spPr bwMode="auto">
          <a:xfrm>
            <a:off x="4608513" y="1282700"/>
            <a:ext cx="1857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59395" name="Picture 9" descr="nustar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804988"/>
            <a:ext cx="4943475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b="1" i="1" kern="0" dirty="0" err="1" smtClean="0"/>
              <a:t>NuSTAR</a:t>
            </a:r>
            <a:r>
              <a:rPr lang="en-US" b="1" kern="0" dirty="0" smtClean="0"/>
              <a:t> timing of </a:t>
            </a:r>
            <a:r>
              <a:rPr lang="en-US" b="1" kern="0" dirty="0" err="1" smtClean="0"/>
              <a:t>Cyg</a:t>
            </a:r>
            <a:r>
              <a:rPr lang="en-US" b="1" kern="0" dirty="0" smtClean="0"/>
              <a:t> X-1</a:t>
            </a:r>
            <a:endParaRPr lang="en-US" b="1" kern="0" dirty="0"/>
          </a:p>
        </p:txBody>
      </p:sp>
      <p:sp>
        <p:nvSpPr>
          <p:cNvPr id="59397" name="TextBox 2"/>
          <p:cNvSpPr txBox="1">
            <a:spLocks noChangeArrowheads="1"/>
          </p:cNvSpPr>
          <p:nvPr/>
        </p:nvSpPr>
        <p:spPr bwMode="auto">
          <a:xfrm>
            <a:off x="6473825" y="1958975"/>
            <a:ext cx="22129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Cyg X-1 is a stellar mass black hole in a binary system that is accreting matter from a supergiant companion star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NuSTAR</a:t>
            </a:r>
            <a:r>
              <a:rPr lang="en-US" altLang="en-US" sz="1800"/>
              <a:t> saw it in the soft state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dirty="0" smtClean="0">
                <a:ea typeface="ＭＳ Ｐゴシック" charset="0"/>
              </a:rPr>
              <a:t>Detailed look at </a:t>
            </a:r>
            <a:r>
              <a:rPr lang="en-US" sz="4000" b="1" dirty="0" err="1" smtClean="0">
                <a:ea typeface="ＭＳ Ｐゴシック" charset="0"/>
              </a:rPr>
              <a:t>Cas</a:t>
            </a:r>
            <a:r>
              <a:rPr lang="en-US" sz="4000" b="1" dirty="0" smtClean="0">
                <a:ea typeface="ＭＳ Ｐゴシック" charset="0"/>
              </a:rPr>
              <a:t> A Continuum</a:t>
            </a:r>
            <a:endParaRPr lang="en-US" sz="4000" b="1" dirty="0">
              <a:ea typeface="ＭＳ Ｐゴシック" charset="0"/>
            </a:endParaRPr>
          </a:p>
        </p:txBody>
      </p:sp>
      <p:pic>
        <p:nvPicPr>
          <p:cNvPr id="60419" name="Content Placeholder 4" descr="casa_tricolor_two_panel_4-6_8-10_10-15_15-20_20-25_25-35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r="3052"/>
          <a:stretch>
            <a:fillRect/>
          </a:stretch>
        </p:blipFill>
        <p:spPr>
          <a:xfrm>
            <a:off x="457200" y="1323975"/>
            <a:ext cx="8432800" cy="4638675"/>
          </a:xfrm>
        </p:spPr>
      </p:pic>
      <p:sp>
        <p:nvSpPr>
          <p:cNvPr id="60420" name="TextBox 15"/>
          <p:cNvSpPr txBox="1">
            <a:spLocks noChangeArrowheads="1"/>
          </p:cNvSpPr>
          <p:nvPr/>
        </p:nvSpPr>
        <p:spPr bwMode="auto">
          <a:xfrm>
            <a:off x="3176588" y="1943100"/>
            <a:ext cx="1363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66FF"/>
                </a:solidFill>
              </a:rPr>
              <a:t>10-15 keV</a:t>
            </a:r>
          </a:p>
        </p:txBody>
      </p:sp>
      <p:sp>
        <p:nvSpPr>
          <p:cNvPr id="60421" name="TextBox 16"/>
          <p:cNvSpPr txBox="1">
            <a:spLocks noChangeArrowheads="1"/>
          </p:cNvSpPr>
          <p:nvPr/>
        </p:nvSpPr>
        <p:spPr bwMode="auto">
          <a:xfrm>
            <a:off x="3292475" y="1671638"/>
            <a:ext cx="122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8-10 keV</a:t>
            </a:r>
          </a:p>
        </p:txBody>
      </p:sp>
      <p:sp>
        <p:nvSpPr>
          <p:cNvPr id="60422" name="TextBox 17"/>
          <p:cNvSpPr txBox="1">
            <a:spLocks noChangeArrowheads="1"/>
          </p:cNvSpPr>
          <p:nvPr/>
        </p:nvSpPr>
        <p:spPr bwMode="auto">
          <a:xfrm>
            <a:off x="3238500" y="1376363"/>
            <a:ext cx="1287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4.5-6 keV</a:t>
            </a:r>
          </a:p>
        </p:txBody>
      </p:sp>
      <p:sp>
        <p:nvSpPr>
          <p:cNvPr id="60423" name="TextBox 18"/>
          <p:cNvSpPr txBox="1">
            <a:spLocks noChangeArrowheads="1"/>
          </p:cNvSpPr>
          <p:nvPr/>
        </p:nvSpPr>
        <p:spPr bwMode="auto">
          <a:xfrm>
            <a:off x="7526338" y="1973263"/>
            <a:ext cx="1363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66FF"/>
                </a:solidFill>
              </a:rPr>
              <a:t>25-35 keV</a:t>
            </a:r>
          </a:p>
        </p:txBody>
      </p:sp>
      <p:sp>
        <p:nvSpPr>
          <p:cNvPr id="60424" name="TextBox 19"/>
          <p:cNvSpPr txBox="1">
            <a:spLocks noChangeArrowheads="1"/>
          </p:cNvSpPr>
          <p:nvPr/>
        </p:nvSpPr>
        <p:spPr bwMode="auto">
          <a:xfrm>
            <a:off x="7545388" y="1703388"/>
            <a:ext cx="1363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8000"/>
                </a:solidFill>
              </a:rPr>
              <a:t>20-25 keV</a:t>
            </a:r>
          </a:p>
        </p:txBody>
      </p:sp>
      <p:sp>
        <p:nvSpPr>
          <p:cNvPr id="60425" name="TextBox 20"/>
          <p:cNvSpPr txBox="1">
            <a:spLocks noChangeArrowheads="1"/>
          </p:cNvSpPr>
          <p:nvPr/>
        </p:nvSpPr>
        <p:spPr bwMode="auto">
          <a:xfrm>
            <a:off x="7540625" y="1395413"/>
            <a:ext cx="1363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15-20 keV</a:t>
            </a:r>
          </a:p>
        </p:txBody>
      </p:sp>
      <p:sp>
        <p:nvSpPr>
          <p:cNvPr id="60426" name="TextBox 21"/>
          <p:cNvSpPr txBox="1">
            <a:spLocks noChangeArrowheads="1"/>
          </p:cNvSpPr>
          <p:nvPr/>
        </p:nvSpPr>
        <p:spPr bwMode="auto">
          <a:xfrm>
            <a:off x="739775" y="1574800"/>
            <a:ext cx="139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3366FF"/>
                </a:solidFill>
              </a:rPr>
              <a:t>Hard Rims</a:t>
            </a:r>
          </a:p>
        </p:txBody>
      </p:sp>
      <p:sp>
        <p:nvSpPr>
          <p:cNvPr id="60427" name="TextBox 22"/>
          <p:cNvSpPr txBox="1">
            <a:spLocks noChangeArrowheads="1"/>
          </p:cNvSpPr>
          <p:nvPr/>
        </p:nvSpPr>
        <p:spPr bwMode="auto">
          <a:xfrm>
            <a:off x="2387600" y="4494213"/>
            <a:ext cx="1541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Soft interior</a:t>
            </a:r>
          </a:p>
        </p:txBody>
      </p:sp>
      <p:sp>
        <p:nvSpPr>
          <p:cNvPr id="60428" name="TextBox 23"/>
          <p:cNvSpPr txBox="1">
            <a:spLocks noChangeArrowheads="1"/>
          </p:cNvSpPr>
          <p:nvPr/>
        </p:nvSpPr>
        <p:spPr bwMode="auto">
          <a:xfrm>
            <a:off x="3024188" y="3967163"/>
            <a:ext cx="1538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E2"/>
                </a:solidFill>
              </a:rPr>
              <a:t>Bright knots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315200" cy="609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Gamma-ray Burst Monitor (GBM)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11313"/>
            <a:ext cx="7772400" cy="44958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000066"/>
                </a:solidFill>
              </a:rPr>
              <a:t>All sky coverage</a:t>
            </a:r>
          </a:p>
          <a:p>
            <a:pPr eaLnBrk="1" hangingPunct="1"/>
            <a:r>
              <a:rPr lang="en-US" altLang="en-US" sz="2800" smtClean="0">
                <a:solidFill>
                  <a:srgbClr val="000066"/>
                </a:solidFill>
              </a:rPr>
              <a:t>12 sodium iodide scintillators</a:t>
            </a:r>
            <a:endParaRPr lang="en-US" altLang="en-US" smtClean="0">
              <a:solidFill>
                <a:srgbClr val="000066"/>
              </a:solidFill>
            </a:endParaRPr>
          </a:p>
          <a:p>
            <a:pPr lvl="1" eaLnBrk="1" hangingPunct="1"/>
            <a:r>
              <a:rPr lang="en-US" altLang="en-US" smtClean="0"/>
              <a:t>10 keV to 1 MeV</a:t>
            </a:r>
          </a:p>
          <a:p>
            <a:pPr lvl="1" eaLnBrk="1" hangingPunct="1"/>
            <a:r>
              <a:rPr lang="en-US" altLang="en-US" smtClean="0"/>
              <a:t>Burst triggers and locations</a:t>
            </a:r>
          </a:p>
          <a:p>
            <a:pPr eaLnBrk="1" hangingPunct="1"/>
            <a:r>
              <a:rPr lang="en-US" altLang="en-US" sz="2800" smtClean="0">
                <a:solidFill>
                  <a:srgbClr val="000066"/>
                </a:solidFill>
              </a:rPr>
              <a:t>2 bismuth germanate detectors</a:t>
            </a:r>
          </a:p>
          <a:p>
            <a:pPr lvl="1" eaLnBrk="1" hangingPunct="1"/>
            <a:r>
              <a:rPr lang="en-US" altLang="en-US" smtClean="0"/>
              <a:t>150 keV to 30 MeV</a:t>
            </a:r>
          </a:p>
          <a:p>
            <a:pPr lvl="1" eaLnBrk="1" hangingPunct="1"/>
            <a:r>
              <a:rPr lang="en-US" altLang="en-US" smtClean="0"/>
              <a:t>Overlap with LAT</a:t>
            </a:r>
          </a:p>
          <a:p>
            <a:pPr eaLnBrk="1" hangingPunct="1"/>
            <a:r>
              <a:rPr lang="en-US" altLang="en-US" sz="2400" b="1" smtClean="0">
                <a:solidFill>
                  <a:srgbClr val="000066"/>
                </a:solidFill>
              </a:rPr>
              <a:t>http://gammaray.msfc.nasa.gov/gbm/</a:t>
            </a:r>
          </a:p>
        </p:txBody>
      </p:sp>
      <p:pic>
        <p:nvPicPr>
          <p:cNvPr id="61444" name="Picture 10" descr="MPE_TV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175260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5" name="Picture 11" descr="NaI-EQ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06913"/>
            <a:ext cx="3089275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590800" cy="612775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smtClean="0"/>
          </a:p>
          <a:p>
            <a:pPr eaLnBrk="1" hangingPunct="1">
              <a:spcBef>
                <a:spcPct val="0"/>
              </a:spcBef>
              <a:buFontTx/>
              <a:buNone/>
            </a:pPr>
            <a:fld id="{F27446B0-D564-4062-BD0C-67048C1E1AF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428625" y="798513"/>
            <a:ext cx="8229600" cy="850900"/>
          </a:xfrm>
        </p:spPr>
        <p:txBody>
          <a:bodyPr/>
          <a:lstStyle/>
          <a:p>
            <a:r>
              <a:rPr lang="en-US" altLang="en-US" b="1" i="1" smtClean="0"/>
              <a:t>NuSTAR</a:t>
            </a:r>
            <a:r>
              <a:rPr lang="en-US" altLang="en-US" sz="4000" b="1" smtClean="0"/>
              <a:t> and Black Hole Spin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2468" name="Picture 2" descr="http://www.nustar.caltech.edu/uploads/images/gallery/nustar13-04/nustar13-0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668463"/>
            <a:ext cx="753427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XMM-Newton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209800" cy="4572000"/>
          </a:xfrm>
        </p:spPr>
        <p:txBody>
          <a:bodyPr/>
          <a:lstStyle/>
          <a:p>
            <a:r>
              <a:rPr lang="en-US" altLang="en-US" smtClean="0"/>
              <a:t>Focuses lower energy X-rays</a:t>
            </a:r>
          </a:p>
          <a:p>
            <a:r>
              <a:rPr lang="en-US" altLang="en-US" smtClean="0"/>
              <a:t>Similar energy range to Chandra</a:t>
            </a:r>
          </a:p>
          <a:p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A9C490F-0601-4F45-9675-9C3EA557A668}" type="slidenum">
              <a:rPr lang="en-US" altLang="en-US" smtClean="0"/>
              <a:pPr eaLnBrk="1" hangingPunct="1"/>
              <a:t>6</a:t>
            </a:fld>
            <a:endParaRPr lang="en-US" altLang="en-US" smtClean="0"/>
          </a:p>
        </p:txBody>
      </p:sp>
      <p:pic>
        <p:nvPicPr>
          <p:cNvPr id="922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6"/>
          <a:stretch>
            <a:fillRect/>
          </a:stretch>
        </p:blipFill>
        <p:spPr bwMode="auto">
          <a:xfrm rot="2321470">
            <a:off x="3838575" y="1716088"/>
            <a:ext cx="3521075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Measuring black hole spin</a:t>
            </a:r>
          </a:p>
        </p:txBody>
      </p:sp>
      <p:sp>
        <p:nvSpPr>
          <p:cNvPr id="63491" name="Content Placeholder 2"/>
          <p:cNvSpPr txBox="1">
            <a:spLocks/>
          </p:cNvSpPr>
          <p:nvPr/>
        </p:nvSpPr>
        <p:spPr bwMode="auto">
          <a:xfrm>
            <a:off x="282575" y="5065713"/>
            <a:ext cx="63468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400"/>
              <a:t>General Relativity predicts line shapes for spinning black holes</a:t>
            </a:r>
          </a:p>
          <a:p>
            <a:r>
              <a:rPr lang="en-US" altLang="en-US" sz="2400"/>
              <a:t>Different spin directions produce different shapes</a:t>
            </a:r>
          </a:p>
        </p:txBody>
      </p:sp>
      <p:pic>
        <p:nvPicPr>
          <p:cNvPr id="634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4775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Box 3"/>
          <p:cNvSpPr txBox="1">
            <a:spLocks noChangeArrowheads="1"/>
          </p:cNvSpPr>
          <p:nvPr/>
        </p:nvSpPr>
        <p:spPr bwMode="auto">
          <a:xfrm>
            <a:off x="6096000" y="1828800"/>
            <a:ext cx="2362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NuSTAR measures the high energy X-rays which help to differentiate these models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486400" y="20574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34000" y="2057400"/>
            <a:ext cx="762000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257800" y="2057400"/>
            <a:ext cx="838200" cy="2362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i="1" smtClean="0"/>
              <a:t>NuSTAR</a:t>
            </a:r>
            <a:r>
              <a:rPr lang="en-US" altLang="en-US" b="1" smtClean="0"/>
              <a:t> measures NGC 1365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smtClean="0"/>
              <a:t>NuSTAR</a:t>
            </a:r>
            <a:r>
              <a:rPr lang="en-US" altLang="en-US" smtClean="0"/>
              <a:t>’s measurements revealed the BH spin rate is &gt;84% of maximum </a:t>
            </a:r>
          </a:p>
        </p:txBody>
      </p:sp>
      <p:pic>
        <p:nvPicPr>
          <p:cNvPr id="645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0" r="50009" b="50674"/>
          <a:stretch>
            <a:fillRect/>
          </a:stretch>
        </p:blipFill>
        <p:spPr bwMode="auto">
          <a:xfrm>
            <a:off x="1676400" y="3155950"/>
            <a:ext cx="4897438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1" descr="magic_gamma_r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9" descr="EM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01800"/>
            <a:ext cx="66294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842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ea typeface="+mj-ea"/>
                <a:cs typeface="Tahoma" charset="0"/>
              </a:rPr>
              <a:t>Exploring the Space Environment with</a:t>
            </a:r>
            <a:endParaRPr lang="en-US" sz="4800" b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ea typeface="+mj-ea"/>
            </a:endParaRP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0" y="1701800"/>
            <a:ext cx="2057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Wavelengths about the size of atomic nuclei</a:t>
            </a:r>
          </a:p>
        </p:txBody>
      </p: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0" y="2489200"/>
            <a:ext cx="2057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Energies more than a million times that of visible light</a:t>
            </a:r>
          </a:p>
        </p:txBody>
      </p:sp>
      <p:sp>
        <p:nvSpPr>
          <p:cNvPr id="10247" name="Text Box 12"/>
          <p:cNvSpPr txBox="1">
            <a:spLocks noChangeArrowheads="1"/>
          </p:cNvSpPr>
          <p:nvPr/>
        </p:nvSpPr>
        <p:spPr bwMode="auto">
          <a:xfrm>
            <a:off x="76200" y="3419475"/>
            <a:ext cx="20574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Only the most energetic events in the universe, like black holes and pulsars, can produce gamma rays by accelerating charges particles.</a:t>
            </a:r>
          </a:p>
        </p:txBody>
      </p:sp>
      <p:sp>
        <p:nvSpPr>
          <p:cNvPr id="10248" name="AutoShape 13"/>
          <p:cNvSpPr>
            <a:spLocks noChangeArrowheads="1"/>
          </p:cNvSpPr>
          <p:nvPr/>
        </p:nvSpPr>
        <p:spPr bwMode="auto">
          <a:xfrm>
            <a:off x="609600" y="736600"/>
            <a:ext cx="1447800" cy="838200"/>
          </a:xfrm>
          <a:prstGeom prst="wedgeRoundRectCallout">
            <a:avLst>
              <a:gd name="adj1" fmla="val 441120"/>
              <a:gd name="adj2" fmla="val 35719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The most energetic band of the EM spectrum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2667000" y="685800"/>
            <a:ext cx="419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+mn-lt"/>
                <a:ea typeface="+mn-ea"/>
              </a:rPr>
              <a:t>Gamma Rays</a:t>
            </a:r>
          </a:p>
        </p:txBody>
      </p:sp>
      <p:pic>
        <p:nvPicPr>
          <p:cNvPr id="1025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86400"/>
            <a:ext cx="1219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8763" y="152400"/>
            <a:ext cx="8885237" cy="1155700"/>
          </a:xfrm>
        </p:spPr>
        <p:txBody>
          <a:bodyPr/>
          <a:lstStyle/>
          <a:p>
            <a:pPr eaLnBrk="1" hangingPunct="1"/>
            <a:r>
              <a:rPr lang="en-US" altLang="en-US" b="1" i="1" smtClean="0"/>
              <a:t>Swift</a:t>
            </a:r>
            <a:r>
              <a:rPr lang="en-US" altLang="en-US" b="1" smtClean="0"/>
              <a:t> GRB Mission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14338" y="1328738"/>
            <a:ext cx="4114800" cy="44196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Burst Alert Telescope (BAT)</a:t>
            </a:r>
          </a:p>
          <a:p>
            <a:pPr eaLnBrk="1" hangingPunct="1"/>
            <a:r>
              <a:rPr lang="en-US" altLang="en-US" sz="2800" smtClean="0"/>
              <a:t>Ultraviolet/Optical Telescope (UVOT)</a:t>
            </a:r>
          </a:p>
          <a:p>
            <a:pPr eaLnBrk="1" hangingPunct="1"/>
            <a:r>
              <a:rPr lang="en-US" altLang="en-US" sz="2800" smtClean="0"/>
              <a:t> X-ray Telescope (XRT)</a:t>
            </a:r>
          </a:p>
          <a:p>
            <a:pPr eaLnBrk="1" hangingPunct="1"/>
            <a:r>
              <a:rPr lang="en-US" altLang="en-US" sz="2800" smtClean="0"/>
              <a:t>Studies Gamma-Ray Bursts with a </a:t>
            </a:r>
            <a:r>
              <a:rPr lang="en-US" altLang="en-US" sz="2800" i="1" smtClean="0">
                <a:solidFill>
                  <a:schemeClr val="hlink"/>
                </a:solidFill>
              </a:rPr>
              <a:t>swift</a:t>
            </a:r>
            <a:r>
              <a:rPr lang="en-US" altLang="en-US" sz="2800" smtClean="0"/>
              <a:t> response – usually within ~1 minute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38" y="1181100"/>
            <a:ext cx="2952750" cy="4533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1981200" y="6105525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4"/>
              </a:rPr>
              <a:t>http://swift.sonoma.edu</a:t>
            </a:r>
            <a:r>
              <a:rPr lang="en-US" alt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Fermi Gamma-ray Space Telescope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/>
            <a:r>
              <a:rPr lang="en-US" altLang="en-US" smtClean="0"/>
              <a:t>Launched June 11, 2008</a:t>
            </a:r>
          </a:p>
          <a:p>
            <a:pPr eaLnBrk="1" hangingPunct="1"/>
            <a:r>
              <a:rPr lang="en-US" altLang="en-US" smtClean="0"/>
              <a:t>Studies gamma rays </a:t>
            </a:r>
            <a:br>
              <a:rPr lang="en-US" altLang="en-US" smtClean="0"/>
            </a:br>
            <a:r>
              <a:rPr lang="en-US" altLang="en-US" smtClean="0"/>
              <a:t>over a very wide energy range</a:t>
            </a:r>
          </a:p>
          <a:p>
            <a:pPr eaLnBrk="1" hangingPunct="1"/>
            <a:r>
              <a:rPr lang="en-US" altLang="en-US" smtClean="0">
                <a:hlinkClick r:id="rId2"/>
              </a:rPr>
              <a:t>http://fermi.sonoma.edu</a:t>
            </a:r>
            <a:r>
              <a:rPr lang="en-US" altLang="en-US" smtClean="0"/>
              <a:t> </a:t>
            </a:r>
          </a:p>
        </p:txBody>
      </p:sp>
      <p:pic>
        <p:nvPicPr>
          <p:cNvPr id="12292" name="Picture 4" descr="GLASTsat02nob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36">
            <a:off x="5257800" y="2438400"/>
            <a:ext cx="41036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2e3d87cb5ffe1876f15dd1e9ccde8563a9ce0"/>
</p:tagLst>
</file>

<file path=ppt/theme/theme1.xml><?xml version="1.0" encoding="utf-8"?>
<a:theme xmlns:a="http://schemas.openxmlformats.org/drawingml/2006/main" name="ppt300B.tm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3749</TotalTime>
  <Words>1412</Words>
  <Application>Microsoft Office PowerPoint</Application>
  <PresentationFormat>On-screen Show (4:3)</PresentationFormat>
  <Paragraphs>266</Paragraphs>
  <Slides>61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ppt300B.tmp</vt:lpstr>
      <vt:lpstr>Blazing galaxies, exploding stars and monstrous black holes: High-energy visions of the Universe</vt:lpstr>
      <vt:lpstr>E/PO Group Satellite Missions</vt:lpstr>
      <vt:lpstr>What we observe</vt:lpstr>
      <vt:lpstr>Exploring the Space Environment with</vt:lpstr>
      <vt:lpstr>NuSTAR:  NASA’s newest “Eyes on the Skies”  </vt:lpstr>
      <vt:lpstr>XMM-Newton</vt:lpstr>
      <vt:lpstr>Exploring the Space Environment with</vt:lpstr>
      <vt:lpstr>Swift GRB Mission</vt:lpstr>
      <vt:lpstr>Fermi Gamma-ray Space Telescope</vt:lpstr>
      <vt:lpstr>Fermi before launch</vt:lpstr>
      <vt:lpstr>How Fermi images gamma rays</vt:lpstr>
      <vt:lpstr>The gamma-ray sky</vt:lpstr>
      <vt:lpstr>Studying Active Galaxies</vt:lpstr>
      <vt:lpstr>Blazing galaxies with monstrous black holes</vt:lpstr>
      <vt:lpstr>Blazars in the gamma-ray sky</vt:lpstr>
      <vt:lpstr>Monitoring Flares from “Blazars”</vt:lpstr>
      <vt:lpstr>Multi-wavelength Active Galaxy</vt:lpstr>
      <vt:lpstr>NuSTAR images two BHs in distant galaxy</vt:lpstr>
      <vt:lpstr>More Medium-sized BH</vt:lpstr>
      <vt:lpstr>NuSTAR sees Flare from Milky Way’s Black Hole</vt:lpstr>
      <vt:lpstr>Life Cycle of Stars</vt:lpstr>
      <vt:lpstr>Find the Supernova</vt:lpstr>
      <vt:lpstr>NuSTAR Cas A image</vt:lpstr>
      <vt:lpstr>Radioactive “guts” in Cas A</vt:lpstr>
      <vt:lpstr>The “Hand of God”</vt:lpstr>
      <vt:lpstr>More super than a supernova?</vt:lpstr>
      <vt:lpstr>667 Swift Gamma-ray Bursts</vt:lpstr>
      <vt:lpstr>Fermi Gamma-ray Bursts</vt:lpstr>
      <vt:lpstr>Typical strong GRB seen by GBM</vt:lpstr>
      <vt:lpstr>GRB130427A – a “shockingly bright” GRB</vt:lpstr>
      <vt:lpstr>GRB 130427A</vt:lpstr>
      <vt:lpstr>Observing from space and ground</vt:lpstr>
      <vt:lpstr>Why the GRB was so bright</vt:lpstr>
      <vt:lpstr>Conclusions</vt:lpstr>
      <vt:lpstr>Resources</vt:lpstr>
      <vt:lpstr>Backups follow</vt:lpstr>
      <vt:lpstr>How the jets emit X and g-rays</vt:lpstr>
      <vt:lpstr>How to focus X-rays</vt:lpstr>
      <vt:lpstr>Burst Alert Telescope</vt:lpstr>
      <vt:lpstr>How to detect gamma rays?</vt:lpstr>
      <vt:lpstr>Pair-annihilation</vt:lpstr>
      <vt:lpstr>Now in reverse….</vt:lpstr>
      <vt:lpstr>How the LAT works</vt:lpstr>
      <vt:lpstr>NuSTAR’s mirrors and detectors</vt:lpstr>
      <vt:lpstr>Global Telescope Network</vt:lpstr>
      <vt:lpstr>Fermi skymap – new discoveries</vt:lpstr>
      <vt:lpstr>Fermi finds 1st  gamma-ray only pulsar in CTA1</vt:lpstr>
      <vt:lpstr>Pulsar Explorer interactive</vt:lpstr>
      <vt:lpstr>Follow GRBs every day</vt:lpstr>
      <vt:lpstr>April news – ultralong bursts</vt:lpstr>
      <vt:lpstr>Blue supergiant system</vt:lpstr>
      <vt:lpstr>Types of bursts</vt:lpstr>
      <vt:lpstr>Using GRBs to test Special Relativity</vt:lpstr>
      <vt:lpstr>Will quantum foam entangle photons?</vt:lpstr>
      <vt:lpstr>44Ti Imaging Cas A</vt:lpstr>
      <vt:lpstr>PowerPoint Presentation</vt:lpstr>
      <vt:lpstr>Detailed look at Cas A Continuum</vt:lpstr>
      <vt:lpstr>Gamma-ray Burst Monitor (GBM)</vt:lpstr>
      <vt:lpstr>NuSTAR and Black Hole Spin </vt:lpstr>
      <vt:lpstr>Measuring black hole spin</vt:lpstr>
      <vt:lpstr>NuSTAR measures NGC 1365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Blazing galaxies, exploding stars and monstrous black holes: High-energy visions of the Universe</dc:title>
  <dc:creator>lynnc</dc:creator>
  <cp:lastModifiedBy>lynnc</cp:lastModifiedBy>
  <cp:revision>36</cp:revision>
  <dcterms:created xsi:type="dcterms:W3CDTF">2013-04-30T03:08:30Z</dcterms:created>
  <dcterms:modified xsi:type="dcterms:W3CDTF">2014-05-09T00:44:01Z</dcterms:modified>
</cp:coreProperties>
</file>