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315" r:id="rId2"/>
    <p:sldId id="296" r:id="rId3"/>
    <p:sldId id="309" r:id="rId4"/>
    <p:sldId id="329" r:id="rId5"/>
    <p:sldId id="319" r:id="rId6"/>
    <p:sldId id="318" r:id="rId7"/>
    <p:sldId id="316" r:id="rId8"/>
    <p:sldId id="317" r:id="rId9"/>
    <p:sldId id="320" r:id="rId10"/>
    <p:sldId id="321" r:id="rId11"/>
    <p:sldId id="322" r:id="rId12"/>
    <p:sldId id="323" r:id="rId13"/>
    <p:sldId id="324" r:id="rId14"/>
    <p:sldId id="325" r:id="rId15"/>
    <p:sldId id="328" r:id="rId16"/>
    <p:sldId id="326" r:id="rId17"/>
    <p:sldId id="327" r:id="rId18"/>
    <p:sldId id="330" r:id="rId19"/>
    <p:sldId id="297" r:id="rId20"/>
    <p:sldId id="298" r:id="rId21"/>
    <p:sldId id="299" r:id="rId22"/>
    <p:sldId id="300" r:id="rId23"/>
    <p:sldId id="301" r:id="rId24"/>
    <p:sldId id="302" r:id="rId25"/>
    <p:sldId id="303" r:id="rId26"/>
    <p:sldId id="305" r:id="rId27"/>
    <p:sldId id="331" r:id="rId28"/>
    <p:sldId id="306" r:id="rId29"/>
    <p:sldId id="308" r:id="rId30"/>
  </p:sldIdLst>
  <p:sldSz cx="9144000" cy="6858000" type="screen4x3"/>
  <p:notesSz cx="6858000" cy="91440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3657" autoAdjust="0"/>
  </p:normalViewPr>
  <p:slideViewPr>
    <p:cSldViewPr showGuides="1">
      <p:cViewPr varScale="1">
        <p:scale>
          <a:sx n="68" d="100"/>
          <a:sy n="68" d="100"/>
        </p:scale>
        <p:origin x="-204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00"/>
    </p:cViewPr>
  </p:sorterViewPr>
  <p:notesViewPr>
    <p:cSldViewPr showGuides="1">
      <p:cViewPr varScale="1">
        <p:scale>
          <a:sx n="84" d="100"/>
          <a:sy n="84" d="100"/>
        </p:scale>
        <p:origin x="-31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7E0B8593-39C2-4699-BEDD-C636026BC540}" type="datetimeFigureOut">
              <a:rPr lang="en-US"/>
              <a:pPr>
                <a:defRPr/>
              </a:pPr>
              <a:t>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BAE7ED65-2DEE-45A1-901F-F241DC72CD7C}" type="slidenum">
              <a:rPr lang="en-US"/>
              <a:pPr>
                <a:defRPr/>
              </a:pPr>
              <a:t>‹#›</a:t>
            </a:fld>
            <a:endParaRPr lang="en-US"/>
          </a:p>
        </p:txBody>
      </p:sp>
    </p:spTree>
    <p:extLst>
      <p:ext uri="{BB962C8B-B14F-4D97-AF65-F5344CB8AC3E}">
        <p14:creationId xmlns:p14="http://schemas.microsoft.com/office/powerpoint/2010/main" val="37911115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30CF15E5-7B0C-4F13-AB0C-F6DC40469727}" type="datetimeFigureOut">
              <a:rPr lang="en-US"/>
              <a:pPr>
                <a:defRPr/>
              </a:pPr>
              <a:t>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5DFD8EB1-CCA0-4D60-A11E-14661081B8D3}" type="slidenum">
              <a:rPr lang="en-US"/>
              <a:pPr>
                <a:defRPr/>
              </a:pPr>
              <a:t>‹#›</a:t>
            </a:fld>
            <a:endParaRPr lang="en-US"/>
          </a:p>
        </p:txBody>
      </p:sp>
    </p:spTree>
    <p:extLst>
      <p:ext uri="{BB962C8B-B14F-4D97-AF65-F5344CB8AC3E}">
        <p14:creationId xmlns:p14="http://schemas.microsoft.com/office/powerpoint/2010/main" val="33677872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D504BAE-0AF9-4EE8-AEE5-452363ECD66A}" type="slidenum">
              <a:rPr lang="en-US" altLang="en-US" smtClean="0"/>
              <a:pPr eaLnBrk="1" hangingPunct="1">
                <a:spcBef>
                  <a:spcPct val="0"/>
                </a:spcBef>
              </a:pPr>
              <a:t>2</a:t>
            </a:fld>
            <a:endParaRPr lang="en-US" altLang="en-US" smtClean="0"/>
          </a:p>
        </p:txBody>
      </p:sp>
    </p:spTree>
    <p:extLst>
      <p:ext uri="{BB962C8B-B14F-4D97-AF65-F5344CB8AC3E}">
        <p14:creationId xmlns:p14="http://schemas.microsoft.com/office/powerpoint/2010/main" val="290532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a:t>
            </a:r>
            <a:r>
              <a:rPr lang="en-US" dirty="0" smtClean="0"/>
              <a:t>Hz</a:t>
            </a:r>
            <a:r>
              <a:rPr lang="en-US" baseline="0" dirty="0" smtClean="0"/>
              <a:t> </a:t>
            </a:r>
            <a:r>
              <a:rPr lang="en-US" dirty="0" smtClean="0"/>
              <a:t>Is</a:t>
            </a:r>
            <a:r>
              <a:rPr lang="en-US" baseline="0" dirty="0" smtClean="0"/>
              <a:t> </a:t>
            </a:r>
            <a:r>
              <a:rPr lang="en-US" dirty="0" smtClean="0"/>
              <a:t>slowest</a:t>
            </a:r>
            <a:r>
              <a:rPr lang="en-US" baseline="0" dirty="0" smtClean="0"/>
              <a:t> </a:t>
            </a:r>
            <a:r>
              <a:rPr lang="en-US" dirty="0" smtClean="0"/>
              <a:t>GRP</a:t>
            </a:r>
            <a:r>
              <a:rPr lang="en-US" baseline="0" dirty="0" smtClean="0"/>
              <a:t> </a:t>
            </a:r>
            <a:r>
              <a:rPr lang="en-US" dirty="0" smtClean="0"/>
              <a:t>ever</a:t>
            </a:r>
            <a:r>
              <a:rPr lang="en-US" baseline="0" dirty="0" smtClean="0"/>
              <a:t> </a:t>
            </a:r>
            <a:r>
              <a:rPr lang="en-US" dirty="0" smtClean="0"/>
              <a:t>found</a:t>
            </a:r>
          </a:p>
          <a:p>
            <a:endParaRPr lang="en-US" dirty="0"/>
          </a:p>
        </p:txBody>
      </p:sp>
      <p:sp>
        <p:nvSpPr>
          <p:cNvPr id="4" name="Slide Number Placeholder 3"/>
          <p:cNvSpPr>
            <a:spLocks noGrp="1"/>
          </p:cNvSpPr>
          <p:nvPr>
            <p:ph type="sldNum" sz="quarter" idx="10"/>
          </p:nvPr>
        </p:nvSpPr>
        <p:spPr/>
        <p:txBody>
          <a:bodyPr/>
          <a:lstStyle/>
          <a:p>
            <a:pPr>
              <a:defRPr/>
            </a:pPr>
            <a:fld id="{5DFD8EB1-CCA0-4D60-A11E-14661081B8D3}" type="slidenum">
              <a:rPr lang="en-US" smtClean="0"/>
              <a:pPr>
                <a:defRPr/>
              </a:pPr>
              <a:t>15</a:t>
            </a:fld>
            <a:endParaRPr lang="en-US"/>
          </a:p>
        </p:txBody>
      </p:sp>
    </p:spTree>
    <p:extLst>
      <p:ext uri="{BB962C8B-B14F-4D97-AF65-F5344CB8AC3E}">
        <p14:creationId xmlns:p14="http://schemas.microsoft.com/office/powerpoint/2010/main" val="88534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D8EB1-CCA0-4D60-A11E-14661081B8D3}" type="slidenum">
              <a:rPr lang="en-US" smtClean="0"/>
              <a:pPr>
                <a:defRPr/>
              </a:pPr>
              <a:t>18</a:t>
            </a:fld>
            <a:endParaRPr lang="en-US"/>
          </a:p>
        </p:txBody>
      </p:sp>
    </p:spTree>
    <p:extLst>
      <p:ext uri="{BB962C8B-B14F-4D97-AF65-F5344CB8AC3E}">
        <p14:creationId xmlns:p14="http://schemas.microsoft.com/office/powerpoint/2010/main" val="56029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alt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FD3C9284-6532-40FC-917D-AC28F7E5BEC3}" type="slidenum">
              <a:rPr lang="en-US" altLang="en-US" smtClean="0"/>
              <a:pPr eaLnBrk="1" hangingPunct="1">
                <a:spcBef>
                  <a:spcPct val="0"/>
                </a:spcBef>
              </a:pPr>
              <a:t>19</a:t>
            </a:fld>
            <a:endParaRPr lang="en-US" altLang="en-US" smtClean="0"/>
          </a:p>
        </p:txBody>
      </p:sp>
    </p:spTree>
    <p:extLst>
      <p:ext uri="{BB962C8B-B14F-4D97-AF65-F5344CB8AC3E}">
        <p14:creationId xmlns:p14="http://schemas.microsoft.com/office/powerpoint/2010/main" val="26957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37931725" indent="-37474525"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FE6090F1-EBAE-4C4A-B7BE-8A1087F0372C}" type="slidenum">
              <a:rPr lang="en-US" altLang="en-US" smtClean="0"/>
              <a:pPr eaLnBrk="1" hangingPunct="1">
                <a:spcBef>
                  <a:spcPct val="0"/>
                </a:spcBef>
              </a:pPr>
              <a:t>20</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5965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DCFAA26-7235-42CA-97B8-DA467988E6E5}" type="datetime1">
              <a:rPr lang="en-US"/>
              <a:pPr>
                <a:defRPr/>
              </a:pPr>
              <a:t>1/8/2016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19800" y="6245225"/>
            <a:ext cx="2133600" cy="476250"/>
          </a:xfrm>
          <a:ln/>
        </p:spPr>
        <p:txBody>
          <a:bodyPr/>
          <a:lstStyle>
            <a:lvl1pPr>
              <a:defRPr/>
            </a:lvl1pPr>
          </a:lstStyle>
          <a:p>
            <a:pPr>
              <a:defRPr/>
            </a:pPr>
            <a:fld id="{B55AED32-D529-4809-97B3-392F013B1353}" type="slidenum">
              <a:rPr lang="en-US"/>
              <a:pPr>
                <a:defRPr/>
              </a:pPr>
              <a:t>‹#›</a:t>
            </a:fld>
            <a:endParaRPr lang="en-US"/>
          </a:p>
        </p:txBody>
      </p:sp>
    </p:spTree>
    <p:extLst>
      <p:ext uri="{BB962C8B-B14F-4D97-AF65-F5344CB8AC3E}">
        <p14:creationId xmlns:p14="http://schemas.microsoft.com/office/powerpoint/2010/main" val="2520264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2D0D2CA-7158-4FA6-AEB9-0BBA8FEBED0D}" type="datetime1">
              <a:rPr lang="en-US" smtClean="0"/>
              <a:pPr>
                <a:defRPr/>
              </a:pPr>
              <a:t>1/8/2016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B2472C1-40DD-4109-9A66-25A221DCCE29}" type="slidenum">
              <a:rPr lang="en-US" smtClean="0"/>
              <a:pPr>
                <a:defRPr/>
              </a:pPr>
              <a:t>‹#›</a:t>
            </a:fld>
            <a:endParaRPr lang="en-US"/>
          </a:p>
        </p:txBody>
      </p:sp>
    </p:spTree>
    <p:extLst>
      <p:ext uri="{BB962C8B-B14F-4D97-AF65-F5344CB8AC3E}">
        <p14:creationId xmlns:p14="http://schemas.microsoft.com/office/powerpoint/2010/main" val="25303523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dirty="0" smtClean="0"/>
              <a:t>AAPT 1/12/16</a:t>
            </a:r>
            <a:endParaRPr lang="en-US" altLang="en-US" dirty="0"/>
          </a:p>
        </p:txBody>
      </p:sp>
      <p:sp>
        <p:nvSpPr>
          <p:cNvPr id="6" name="Rectangle 6"/>
          <p:cNvSpPr>
            <a:spLocks noGrp="1" noChangeArrowheads="1"/>
          </p:cNvSpPr>
          <p:nvPr>
            <p:ph type="sldNum" sz="quarter" idx="12"/>
          </p:nvPr>
        </p:nvSpPr>
        <p:spPr>
          <a:xfrm>
            <a:off x="6553200" y="6245225"/>
            <a:ext cx="1600200" cy="476250"/>
          </a:xfrm>
          <a:ln/>
        </p:spPr>
        <p:txBody>
          <a:bodyPr/>
          <a:lstStyle>
            <a:lvl1pPr>
              <a:defRPr/>
            </a:lvl1pPr>
          </a:lstStyle>
          <a:p>
            <a:pPr>
              <a:defRPr/>
            </a:pPr>
            <a:fld id="{6147BE73-5928-4B08-8345-66E5F027F3FC}" type="slidenum">
              <a:rPr lang="en-US" altLang="en-US"/>
              <a:pPr>
                <a:defRPr/>
              </a:pPr>
              <a:t>‹#›</a:t>
            </a:fld>
            <a:endParaRPr lang="en-US" altLang="en-US"/>
          </a:p>
        </p:txBody>
      </p:sp>
    </p:spTree>
    <p:extLst>
      <p:ext uri="{BB962C8B-B14F-4D97-AF65-F5344CB8AC3E}">
        <p14:creationId xmlns:p14="http://schemas.microsoft.com/office/powerpoint/2010/main" val="5233950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dirty="0" smtClean="0"/>
              <a:t>AAPT 1/12/16</a:t>
            </a:r>
            <a:endParaRPr lang="en-US" altLang="en-US" dirty="0"/>
          </a:p>
        </p:txBody>
      </p:sp>
      <p:sp>
        <p:nvSpPr>
          <p:cNvPr id="7" name="Rectangle 6"/>
          <p:cNvSpPr>
            <a:spLocks noGrp="1" noChangeArrowheads="1"/>
          </p:cNvSpPr>
          <p:nvPr>
            <p:ph type="sldNum" sz="quarter" idx="12"/>
          </p:nvPr>
        </p:nvSpPr>
        <p:spPr>
          <a:xfrm>
            <a:off x="6172200" y="6245225"/>
            <a:ext cx="1905000" cy="476250"/>
          </a:xfrm>
          <a:ln/>
        </p:spPr>
        <p:txBody>
          <a:bodyPr/>
          <a:lstStyle>
            <a:lvl1pPr>
              <a:defRPr/>
            </a:lvl1pPr>
          </a:lstStyle>
          <a:p>
            <a:pPr>
              <a:defRPr/>
            </a:pPr>
            <a:fld id="{594E063C-BC03-4841-90DE-2C744BD01B0B}" type="slidenum">
              <a:rPr lang="en-US" altLang="en-US"/>
              <a:pPr>
                <a:defRPr/>
              </a:pPr>
              <a:t>‹#›</a:t>
            </a:fld>
            <a:endParaRPr lang="en-US" altLang="en-US"/>
          </a:p>
        </p:txBody>
      </p:sp>
    </p:spTree>
    <p:extLst>
      <p:ext uri="{BB962C8B-B14F-4D97-AF65-F5344CB8AC3E}">
        <p14:creationId xmlns:p14="http://schemas.microsoft.com/office/powerpoint/2010/main" val="29345153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dirty="0" smtClean="0"/>
              <a:t>AAPT 1/12/16</a:t>
            </a:r>
            <a:endParaRPr lang="en-US" altLang="en-US" dirty="0"/>
          </a:p>
        </p:txBody>
      </p:sp>
      <p:sp>
        <p:nvSpPr>
          <p:cNvPr id="5" name="Rectangle 6"/>
          <p:cNvSpPr>
            <a:spLocks noGrp="1" noChangeArrowheads="1"/>
          </p:cNvSpPr>
          <p:nvPr>
            <p:ph type="sldNum" sz="quarter" idx="12"/>
          </p:nvPr>
        </p:nvSpPr>
        <p:spPr>
          <a:xfrm>
            <a:off x="6553200" y="6245225"/>
            <a:ext cx="1219200" cy="476250"/>
          </a:xfrm>
          <a:ln/>
        </p:spPr>
        <p:txBody>
          <a:bodyPr/>
          <a:lstStyle>
            <a:lvl1pPr>
              <a:defRPr/>
            </a:lvl1pPr>
          </a:lstStyle>
          <a:p>
            <a:pPr>
              <a:defRPr/>
            </a:pPr>
            <a:fld id="{71BBAA4F-3A57-41E1-BAA1-4D7F0AEF77F1}" type="slidenum">
              <a:rPr lang="en-US" altLang="en-US"/>
              <a:pPr>
                <a:defRPr/>
              </a:pPr>
              <a:t>‹#›</a:t>
            </a:fld>
            <a:endParaRPr lang="en-US" altLang="en-US" dirty="0"/>
          </a:p>
        </p:txBody>
      </p:sp>
    </p:spTree>
    <p:extLst>
      <p:ext uri="{BB962C8B-B14F-4D97-AF65-F5344CB8AC3E}">
        <p14:creationId xmlns:p14="http://schemas.microsoft.com/office/powerpoint/2010/main" val="31319883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80150"/>
            <a:ext cx="21336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fld id="{B2D0D2CA-7158-4FA6-AEB9-0BBA8FEBED0D}" type="datetime1">
              <a:rPr lang="en-US"/>
              <a:pPr>
                <a:defRPr/>
              </a:pPr>
              <a:t>1/8/2016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2000" b="1">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B2472C1-40DD-4109-9A66-25A221DCCE29}" type="slidenum">
              <a:rPr lang="en-US"/>
              <a:pPr>
                <a:defRPr/>
              </a:pPr>
              <a:t>‹#›</a:t>
            </a:fld>
            <a:endParaRPr lang="en-US"/>
          </a:p>
        </p:txBody>
      </p:sp>
      <p:pic>
        <p:nvPicPr>
          <p:cNvPr id="1031" name="Picture 7" descr="nasa_logo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5943600"/>
            <a:ext cx="96678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EPO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5867400"/>
            <a:ext cx="914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40141"/>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7" r:id="rId2"/>
    <p:sldLayoutId id="2147483694" r:id="rId3"/>
    <p:sldLayoutId id="2147483695" r:id="rId4"/>
    <p:sldLayoutId id="2147483696"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losc.ligo.org/projec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mailto:lynnc@universe.sonoma.ed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asa.gov/fermi"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media" Target="file:///C:\Users\Lynnc\Documents\talks\extreme\69479main_collapsar.mpeg" TargetMode="External"/><Relationship Id="rId7" Type="http://schemas.openxmlformats.org/officeDocument/2006/relationships/image" Target="../media/image14.png"/><Relationship Id="rId2" Type="http://schemas.openxmlformats.org/officeDocument/2006/relationships/video" Target="file:///C:\Users\Lynnc\Documents\talks\extreme\69476main_binary_merger.mpeg" TargetMode="External"/><Relationship Id="rId1" Type="http://schemas.microsoft.com/office/2007/relationships/media" Target="file:///C:\Users\Lynnc\Documents\talks\extreme\69476main_binary_merger.mpeg" TargetMode="External"/><Relationship Id="rId6" Type="http://schemas.openxmlformats.org/officeDocument/2006/relationships/image" Target="../media/image13.png"/><Relationship Id="rId5" Type="http://schemas.openxmlformats.org/officeDocument/2006/relationships/slideLayout" Target="../slideLayouts/slideLayout1.xml"/><Relationship Id="rId4" Type="http://schemas.openxmlformats.org/officeDocument/2006/relationships/video" Target="file:///C:\Users\Lynnc\Documents\talks\extreme\69479main_collapsar.m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9"/>
            <a:ext cx="9144000" cy="6840141"/>
          </a:xfrm>
          <a:prstGeom prst="rect">
            <a:avLst/>
          </a:prstGeom>
        </p:spPr>
      </p:pic>
      <p:sp>
        <p:nvSpPr>
          <p:cNvPr id="2" name="Title 1"/>
          <p:cNvSpPr>
            <a:spLocks noGrp="1"/>
          </p:cNvSpPr>
          <p:nvPr>
            <p:ph type="ctrTitle"/>
          </p:nvPr>
        </p:nvSpPr>
        <p:spPr>
          <a:xfrm>
            <a:off x="685800" y="1752600"/>
            <a:ext cx="7772400" cy="1470025"/>
          </a:xfrm>
        </p:spPr>
        <p:txBody>
          <a:bodyPr/>
          <a:lstStyle/>
          <a:p>
            <a:r>
              <a:rPr lang="en-US" b="1" dirty="0" smtClean="0"/>
              <a:t>Big Ideas and Big Science in the Classroom</a:t>
            </a:r>
            <a:endParaRPr lang="en-US" b="1" dirty="0"/>
          </a:p>
        </p:txBody>
      </p:sp>
      <p:sp>
        <p:nvSpPr>
          <p:cNvPr id="3" name="Subtitle 2"/>
          <p:cNvSpPr>
            <a:spLocks noGrp="1"/>
          </p:cNvSpPr>
          <p:nvPr>
            <p:ph type="subTitle" idx="1"/>
          </p:nvPr>
        </p:nvSpPr>
        <p:spPr>
          <a:xfrm>
            <a:off x="609600" y="3986886"/>
            <a:ext cx="6400800" cy="1752600"/>
          </a:xfrm>
        </p:spPr>
        <p:txBody>
          <a:bodyPr/>
          <a:lstStyle/>
          <a:p>
            <a:r>
              <a:rPr lang="en-US" dirty="0" smtClean="0"/>
              <a:t>Prof. Lynn Cominsky</a:t>
            </a:r>
          </a:p>
          <a:p>
            <a:r>
              <a:rPr lang="en-US" dirty="0" smtClean="0"/>
              <a:t>Sonoma State University</a:t>
            </a:r>
            <a:endParaRPr lang="en-US" dirty="0"/>
          </a:p>
        </p:txBody>
      </p:sp>
      <p:pic>
        <p:nvPicPr>
          <p:cNvPr id="4" name="Picture 4" descr="GLASTsat02no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236">
            <a:off x="5976069" y="3579694"/>
            <a:ext cx="3534813" cy="12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518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304800"/>
            <a:ext cx="8077200" cy="1222375"/>
          </a:xfrm>
        </p:spPr>
        <p:txBody>
          <a:bodyPr/>
          <a:lstStyle/>
          <a:p>
            <a:pPr eaLnBrk="1" hangingPunct="1"/>
            <a:r>
              <a:rPr lang="en-US" altLang="en-US" sz="3600" b="1" dirty="0" smtClean="0"/>
              <a:t>Typical strong GRB seen by Fermi</a:t>
            </a:r>
          </a:p>
        </p:txBody>
      </p:sp>
      <p:sp>
        <p:nvSpPr>
          <p:cNvPr id="31747" name="Rectangle 3"/>
          <p:cNvSpPr>
            <a:spLocks noGrp="1" noChangeArrowheads="1"/>
          </p:cNvSpPr>
          <p:nvPr>
            <p:ph idx="1"/>
          </p:nvPr>
        </p:nvSpPr>
        <p:spPr>
          <a:xfrm>
            <a:off x="685800" y="5345113"/>
            <a:ext cx="8458200" cy="1436687"/>
          </a:xfrm>
          <a:noFill/>
        </p:spPr>
        <p:txBody>
          <a:bodyPr/>
          <a:lstStyle/>
          <a:p>
            <a:pPr eaLnBrk="1" hangingPunct="1"/>
            <a:r>
              <a:rPr lang="en-US" altLang="en-US" dirty="0" smtClean="0"/>
              <a:t>Once you’ve seen once gamma-ray burst….</a:t>
            </a:r>
          </a:p>
        </p:txBody>
      </p:sp>
      <p:pic>
        <p:nvPicPr>
          <p:cNvPr id="31748" name="Picture 4" descr="267654main_trigger_080723985_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5954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9</a:t>
            </a:r>
          </a:p>
        </p:txBody>
      </p:sp>
    </p:spTree>
    <p:extLst>
      <p:ext uri="{BB962C8B-B14F-4D97-AF65-F5344CB8AC3E}">
        <p14:creationId xmlns:p14="http://schemas.microsoft.com/office/powerpoint/2010/main" val="298298911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1000 GRBs seen with Swift</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1" y="1524000"/>
            <a:ext cx="7162800" cy="4621161"/>
          </a:xfrm>
          <a:prstGeom prst="rect">
            <a:avLst/>
          </a:prstGeom>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10</a:t>
            </a:r>
          </a:p>
        </p:txBody>
      </p:sp>
    </p:spTree>
    <p:extLst>
      <p:ext uri="{BB962C8B-B14F-4D97-AF65-F5344CB8AC3E}">
        <p14:creationId xmlns:p14="http://schemas.microsoft.com/office/powerpoint/2010/main" val="4034644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GRB afterglows with GORT</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2050" y="1828801"/>
            <a:ext cx="3645637" cy="3526654"/>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553" t="12408" r="30983" b="26401"/>
          <a:stretch/>
        </p:blipFill>
        <p:spPr>
          <a:xfrm>
            <a:off x="228600" y="1850254"/>
            <a:ext cx="3505201" cy="3505201"/>
          </a:xfrm>
          <a:prstGeom prst="rect">
            <a:avLst/>
          </a:prstGeom>
        </p:spPr>
      </p:pic>
      <p:sp>
        <p:nvSpPr>
          <p:cNvPr id="7" name="TextBox 6"/>
          <p:cNvSpPr txBox="1"/>
          <p:nvPr/>
        </p:nvSpPr>
        <p:spPr>
          <a:xfrm>
            <a:off x="457200" y="5638800"/>
            <a:ext cx="2895600" cy="369332"/>
          </a:xfrm>
          <a:prstGeom prst="rect">
            <a:avLst/>
          </a:prstGeom>
          <a:noFill/>
        </p:spPr>
        <p:txBody>
          <a:bodyPr wrap="square" rtlCol="0">
            <a:spAutoFit/>
          </a:bodyPr>
          <a:lstStyle/>
          <a:p>
            <a:r>
              <a:rPr lang="en-US" dirty="0" smtClean="0"/>
              <a:t>Before the GRB</a:t>
            </a:r>
            <a:endParaRPr lang="en-US" dirty="0"/>
          </a:p>
        </p:txBody>
      </p:sp>
      <p:sp>
        <p:nvSpPr>
          <p:cNvPr id="8" name="TextBox 7"/>
          <p:cNvSpPr txBox="1"/>
          <p:nvPr/>
        </p:nvSpPr>
        <p:spPr>
          <a:xfrm>
            <a:off x="5143500" y="5823466"/>
            <a:ext cx="2895600" cy="369332"/>
          </a:xfrm>
          <a:prstGeom prst="rect">
            <a:avLst/>
          </a:prstGeom>
          <a:noFill/>
        </p:spPr>
        <p:txBody>
          <a:bodyPr wrap="square" rtlCol="0">
            <a:spAutoFit/>
          </a:bodyPr>
          <a:lstStyle/>
          <a:p>
            <a:r>
              <a:rPr lang="en-US" dirty="0" smtClean="0"/>
              <a:t>After GRB081203A</a:t>
            </a:r>
            <a:endParaRPr lang="en-US" dirty="0"/>
          </a:p>
        </p:txBody>
      </p:sp>
      <p:sp>
        <p:nvSpPr>
          <p:cNvPr id="9" name="TextBox 8"/>
          <p:cNvSpPr txBox="1"/>
          <p:nvPr/>
        </p:nvSpPr>
        <p:spPr>
          <a:xfrm>
            <a:off x="762000" y="6248400"/>
            <a:ext cx="7010400" cy="369332"/>
          </a:xfrm>
          <a:prstGeom prst="rect">
            <a:avLst/>
          </a:prstGeom>
          <a:noFill/>
        </p:spPr>
        <p:txBody>
          <a:bodyPr wrap="square" rtlCol="0">
            <a:spAutoFit/>
          </a:bodyPr>
          <a:lstStyle/>
          <a:p>
            <a:r>
              <a:rPr lang="en-US" dirty="0" smtClean="0"/>
              <a:t>We have detected </a:t>
            </a:r>
            <a:r>
              <a:rPr lang="en-US" dirty="0" smtClean="0"/>
              <a:t>8 afterglows </a:t>
            </a:r>
            <a:r>
              <a:rPr lang="en-US" dirty="0" smtClean="0"/>
              <a:t>to </a:t>
            </a:r>
            <a:r>
              <a:rPr lang="en-US" dirty="0" smtClean="0"/>
              <a:t>date and 5 upper limits</a:t>
            </a:r>
            <a:endParaRPr lang="en-US" dirty="0"/>
          </a:p>
        </p:txBody>
      </p:sp>
      <p:sp>
        <p:nvSpPr>
          <p:cNvPr id="10"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11</a:t>
            </a:r>
          </a:p>
        </p:txBody>
      </p:sp>
      <p:cxnSp>
        <p:nvCxnSpPr>
          <p:cNvPr id="5" name="Straight Arrow Connector 4"/>
          <p:cNvCxnSpPr/>
          <p:nvPr/>
        </p:nvCxnSpPr>
        <p:spPr>
          <a:xfrm flipV="1">
            <a:off x="6019800" y="4648200"/>
            <a:ext cx="129540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364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Einstein@Home</a:t>
            </a:r>
            <a:endParaRPr lang="en-US" b="1" dirty="0"/>
          </a:p>
        </p:txBody>
      </p:sp>
      <p:sp>
        <p:nvSpPr>
          <p:cNvPr id="3" name="Content Placeholder 2"/>
          <p:cNvSpPr>
            <a:spLocks noGrp="1"/>
          </p:cNvSpPr>
          <p:nvPr>
            <p:ph idx="1"/>
          </p:nvPr>
        </p:nvSpPr>
        <p:spPr/>
        <p:txBody>
          <a:bodyPr/>
          <a:lstStyle/>
          <a:p>
            <a:r>
              <a:rPr lang="en-US" dirty="0" smtClean="0"/>
              <a:t>Volunteer supercomputer</a:t>
            </a:r>
          </a:p>
          <a:p>
            <a:r>
              <a:rPr lang="en-US" dirty="0" smtClean="0"/>
              <a:t>Citizen scientist screensaver project</a:t>
            </a:r>
          </a:p>
          <a:p>
            <a:r>
              <a:rPr lang="en-US" i="1" dirty="0" smtClean="0"/>
              <a:t>Target:</a:t>
            </a:r>
            <a:r>
              <a:rPr lang="en-US" dirty="0" smtClean="0"/>
              <a:t> Spinning neutron stars</a:t>
            </a:r>
          </a:p>
          <a:p>
            <a:r>
              <a:rPr lang="en-US" dirty="0" smtClean="0"/>
              <a:t>Originally designed to search for gravitational waves from LIGO</a:t>
            </a:r>
          </a:p>
          <a:p>
            <a:r>
              <a:rPr lang="en-US" dirty="0" smtClean="0"/>
              <a:t>Has discovered ~54 radio pulsars in Parkes and Arecibo data </a:t>
            </a:r>
          </a:p>
          <a:p>
            <a:r>
              <a:rPr lang="en-US" dirty="0" smtClean="0"/>
              <a:t>Five gamma-ray only pulsars from Fermi</a:t>
            </a:r>
            <a:endParaRPr lang="en-US" dirty="0"/>
          </a:p>
        </p:txBody>
      </p:sp>
      <p:sp>
        <p:nvSpPr>
          <p:cNvPr id="4"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12</a:t>
            </a:r>
          </a:p>
        </p:txBody>
      </p:sp>
    </p:spTree>
    <p:extLst>
      <p:ext uri="{BB962C8B-B14F-4D97-AF65-F5344CB8AC3E}">
        <p14:creationId xmlns:p14="http://schemas.microsoft.com/office/powerpoint/2010/main" val="22613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similar projects</a:t>
            </a:r>
            <a:endParaRPr lang="en-US" b="1"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53" t="1893" r="1873" b="861"/>
          <a:stretch/>
        </p:blipFill>
        <p:spPr bwMode="auto">
          <a:xfrm>
            <a:off x="152401" y="1323973"/>
            <a:ext cx="7772399" cy="481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13</a:t>
            </a:r>
          </a:p>
        </p:txBody>
      </p:sp>
    </p:spTree>
    <p:extLst>
      <p:ext uri="{BB962C8B-B14F-4D97-AF65-F5344CB8AC3E}">
        <p14:creationId xmlns:p14="http://schemas.microsoft.com/office/powerpoint/2010/main" val="3890257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5 Fermi pulsars discovered</a:t>
            </a:r>
            <a:endParaRPr lang="en-US" b="1" dirty="0"/>
          </a:p>
        </p:txBody>
      </p:sp>
      <p:sp>
        <p:nvSpPr>
          <p:cNvPr id="4" name="TextBox 3"/>
          <p:cNvSpPr txBox="1"/>
          <p:nvPr/>
        </p:nvSpPr>
        <p:spPr>
          <a:xfrm>
            <a:off x="6068962" y="1578077"/>
            <a:ext cx="28956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Young: 35 -56</a:t>
            </a:r>
            <a:r>
              <a:rPr lang="en-US" sz="2000" dirty="0"/>
              <a:t> </a:t>
            </a:r>
            <a:r>
              <a:rPr lang="en-US" sz="2000" dirty="0" err="1" smtClean="0"/>
              <a:t>kyr</a:t>
            </a:r>
            <a:r>
              <a:rPr lang="en-US" sz="2000" dirty="0"/>
              <a:t> </a:t>
            </a:r>
            <a:r>
              <a:rPr lang="en-US" sz="2000" dirty="0" smtClean="0"/>
              <a:t>characteristic age</a:t>
            </a:r>
          </a:p>
          <a:p>
            <a:pPr marL="285750" indent="-285750">
              <a:buFont typeface="Arial" panose="020B0604020202020204" pitchFamily="34" charset="0"/>
              <a:buChar char="•"/>
            </a:pPr>
            <a:r>
              <a:rPr lang="en-US" sz="2000" dirty="0" smtClean="0"/>
              <a:t>Rotation</a:t>
            </a:r>
            <a:r>
              <a:rPr lang="en-US" sz="2000" dirty="0"/>
              <a:t> </a:t>
            </a:r>
            <a:r>
              <a:rPr lang="en-US" sz="2000" dirty="0" smtClean="0"/>
              <a:t>frequencies: 2 -10 Hz</a:t>
            </a:r>
          </a:p>
          <a:p>
            <a:pPr marL="285750" indent="-285750">
              <a:buFont typeface="Arial" panose="020B0604020202020204" pitchFamily="34" charset="0"/>
              <a:buChar char="•"/>
            </a:pPr>
            <a:r>
              <a:rPr lang="en-US" sz="2000" dirty="0" smtClean="0"/>
              <a:t>All</a:t>
            </a:r>
            <a:r>
              <a:rPr lang="en-US" sz="2000" dirty="0"/>
              <a:t> </a:t>
            </a:r>
            <a:r>
              <a:rPr lang="en-US" sz="2000" dirty="0" smtClean="0"/>
              <a:t>in the Galactic plane</a:t>
            </a:r>
          </a:p>
          <a:p>
            <a:pPr marL="285750" indent="-285750">
              <a:buFont typeface="Arial" panose="020B0604020202020204" pitchFamily="34" charset="0"/>
              <a:buChar char="•"/>
            </a:pPr>
            <a:r>
              <a:rPr lang="en-US" sz="2000" dirty="0" smtClean="0"/>
              <a:t>All are radio-quiet (radio data are from ATNF pulsar catalog,  Manchester et al. 2005)</a:t>
            </a:r>
            <a:endParaRPr lang="en-US" sz="20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37" y="1295400"/>
            <a:ext cx="54959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5-Point Star 9"/>
          <p:cNvSpPr/>
          <p:nvPr/>
        </p:nvSpPr>
        <p:spPr>
          <a:xfrm>
            <a:off x="3581400" y="2819400"/>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657600" y="2847975"/>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886200" y="2895600"/>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038600" y="3048000"/>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4191000" y="3124200"/>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4572000" y="6172200"/>
            <a:ext cx="76200" cy="76200"/>
          </a:xfrm>
          <a:prstGeom prst="star5">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6079123"/>
            <a:ext cx="838200" cy="338554"/>
          </a:xfrm>
          <a:prstGeom prst="rect">
            <a:avLst/>
          </a:prstGeom>
          <a:noFill/>
        </p:spPr>
        <p:txBody>
          <a:bodyPr wrap="square" rtlCol="0">
            <a:spAutoFit/>
          </a:bodyPr>
          <a:lstStyle/>
          <a:p>
            <a:r>
              <a:rPr lang="en-US" sz="800" b="1" dirty="0" smtClean="0"/>
              <a:t>Einstein at home GRP</a:t>
            </a:r>
            <a:endParaRPr lang="en-US" sz="800" b="1" dirty="0"/>
          </a:p>
        </p:txBody>
      </p:sp>
      <p:sp>
        <p:nvSpPr>
          <p:cNvPr id="18"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14</a:t>
            </a:r>
          </a:p>
        </p:txBody>
      </p:sp>
    </p:spTree>
    <p:extLst>
      <p:ext uri="{BB962C8B-B14F-4D97-AF65-F5344CB8AC3E}">
        <p14:creationId xmlns:p14="http://schemas.microsoft.com/office/powerpoint/2010/main" val="3700948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Gravitational Waves</a:t>
            </a:r>
            <a:endParaRPr lang="en-US" b="1" dirty="0"/>
          </a:p>
        </p:txBody>
      </p:sp>
      <p:sp>
        <p:nvSpPr>
          <p:cNvPr id="3" name="Content Placeholder 2"/>
          <p:cNvSpPr>
            <a:spLocks noGrp="1"/>
          </p:cNvSpPr>
          <p:nvPr>
            <p:ph idx="1"/>
          </p:nvPr>
        </p:nvSpPr>
        <p:spPr/>
        <p:txBody>
          <a:bodyPr/>
          <a:lstStyle/>
          <a:p>
            <a:r>
              <a:rPr lang="en-US" dirty="0" smtClean="0"/>
              <a:t>Recent upgrades to the 2 LIGO observatories have increased the sensitivity by orders of magnitude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528645"/>
            <a:ext cx="3493008" cy="23286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546638"/>
            <a:ext cx="3445753" cy="2313142"/>
          </a:xfrm>
          <a:prstGeom prst="rect">
            <a:avLst/>
          </a:prstGeom>
        </p:spPr>
      </p:pic>
      <p:sp>
        <p:nvSpPr>
          <p:cNvPr id="6" name="TextBox 5"/>
          <p:cNvSpPr txBox="1"/>
          <p:nvPr/>
        </p:nvSpPr>
        <p:spPr>
          <a:xfrm>
            <a:off x="990600" y="6096000"/>
            <a:ext cx="2667000" cy="369332"/>
          </a:xfrm>
          <a:prstGeom prst="rect">
            <a:avLst/>
          </a:prstGeom>
          <a:noFill/>
        </p:spPr>
        <p:txBody>
          <a:bodyPr wrap="square" rtlCol="0">
            <a:spAutoFit/>
          </a:bodyPr>
          <a:lstStyle/>
          <a:p>
            <a:r>
              <a:rPr lang="en-US" dirty="0" smtClean="0"/>
              <a:t>Hanford, Washington</a:t>
            </a:r>
            <a:endParaRPr lang="en-US" dirty="0"/>
          </a:p>
        </p:txBody>
      </p:sp>
      <p:sp>
        <p:nvSpPr>
          <p:cNvPr id="7" name="TextBox 6"/>
          <p:cNvSpPr txBox="1"/>
          <p:nvPr/>
        </p:nvSpPr>
        <p:spPr>
          <a:xfrm>
            <a:off x="5029200" y="6135951"/>
            <a:ext cx="2667000" cy="369332"/>
          </a:xfrm>
          <a:prstGeom prst="rect">
            <a:avLst/>
          </a:prstGeom>
          <a:noFill/>
        </p:spPr>
        <p:txBody>
          <a:bodyPr wrap="square" rtlCol="0">
            <a:spAutoFit/>
          </a:bodyPr>
          <a:lstStyle/>
          <a:p>
            <a:r>
              <a:rPr lang="en-US" dirty="0" smtClean="0"/>
              <a:t>Livingston, Louisiana</a:t>
            </a:r>
            <a:endParaRPr lang="en-US" dirty="0"/>
          </a:p>
        </p:txBody>
      </p:sp>
      <p:sp>
        <p:nvSpPr>
          <p:cNvPr id="8"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15</a:t>
            </a:r>
          </a:p>
        </p:txBody>
      </p:sp>
    </p:spTree>
    <p:extLst>
      <p:ext uri="{BB962C8B-B14F-4D97-AF65-F5344CB8AC3E}">
        <p14:creationId xmlns:p14="http://schemas.microsoft.com/office/powerpoint/2010/main" val="794970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Expected sources of GWs</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295400"/>
            <a:ext cx="7162800" cy="5372100"/>
          </a:xfrm>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16</a:t>
            </a:r>
          </a:p>
        </p:txBody>
      </p:sp>
    </p:spTree>
    <p:extLst>
      <p:ext uri="{BB962C8B-B14F-4D97-AF65-F5344CB8AC3E}">
        <p14:creationId xmlns:p14="http://schemas.microsoft.com/office/powerpoint/2010/main" val="1138025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LIGO Open Science Center</a:t>
            </a:r>
            <a:endParaRPr lang="en-US" b="1" dirty="0"/>
          </a:p>
        </p:txBody>
      </p:sp>
      <p:sp>
        <p:nvSpPr>
          <p:cNvPr id="4" name="Content Placeholder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https://losc.ligo.org</a:t>
            </a:r>
            <a:endParaRPr lang="en-US" kern="0" dirty="0" smtClean="0"/>
          </a:p>
          <a:p>
            <a:r>
              <a:rPr lang="en-US" kern="0" dirty="0" smtClean="0"/>
              <a:t>Currently offers access to data prior to “Advanced LIGO” – S5 and S6 data sets</a:t>
            </a:r>
          </a:p>
          <a:p>
            <a:r>
              <a:rPr lang="en-US" kern="0" dirty="0" smtClean="0"/>
              <a:t>Uses python and specialized viewing tools</a:t>
            </a:r>
          </a:p>
          <a:p>
            <a:r>
              <a:rPr lang="en-US" kern="0" dirty="0" smtClean="0"/>
              <a:t>Tutorials included</a:t>
            </a:r>
            <a:r>
              <a:rPr lang="en-US" kern="0" dirty="0" smtClean="0"/>
              <a:t>! (S5 data)</a:t>
            </a:r>
            <a:endParaRPr lang="en-US" kern="0" dirty="0" smtClean="0"/>
          </a:p>
          <a:p>
            <a:r>
              <a:rPr lang="en-US" kern="0" dirty="0" smtClean="0"/>
              <a:t>Examples of student and citizen </a:t>
            </a:r>
            <a:r>
              <a:rPr lang="en-US" kern="0" dirty="0"/>
              <a:t>scientist projects: </a:t>
            </a:r>
            <a:r>
              <a:rPr lang="en-US" kern="0" dirty="0">
                <a:hlinkClick r:id="rId3"/>
              </a:rPr>
              <a:t>https://losc.ligo.org/projects</a:t>
            </a:r>
            <a:r>
              <a:rPr lang="en-US" kern="0" dirty="0" smtClean="0">
                <a:hlinkClick r:id="rId3"/>
              </a:rPr>
              <a:t>/</a:t>
            </a:r>
            <a:r>
              <a:rPr lang="en-US" kern="0" dirty="0" smtClean="0"/>
              <a:t> </a:t>
            </a:r>
            <a:endParaRPr lang="en-US" kern="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673725"/>
            <a:ext cx="25908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17</a:t>
            </a:r>
          </a:p>
        </p:txBody>
      </p:sp>
    </p:spTree>
    <p:extLst>
      <p:ext uri="{BB962C8B-B14F-4D97-AF65-F5344CB8AC3E}">
        <p14:creationId xmlns:p14="http://schemas.microsoft.com/office/powerpoint/2010/main" val="2940912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p:cNvPicPr>
          <p:nvPr/>
        </p:nvPicPr>
        <p:blipFill>
          <a:blip r:embed="rId3">
            <a:extLst>
              <a:ext uri="{28A0092B-C50C-407E-A947-70E740481C1C}">
                <a14:useLocalDpi xmlns:a14="http://schemas.microsoft.com/office/drawing/2010/main" val="0"/>
              </a:ext>
            </a:extLst>
          </a:blip>
          <a:srcRect b="-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1"/>
          <p:cNvSpPr txBox="1">
            <a:spLocks noChangeArrowheads="1"/>
          </p:cNvSpPr>
          <p:nvPr/>
        </p:nvSpPr>
        <p:spPr bwMode="auto">
          <a:xfrm>
            <a:off x="885825" y="5357813"/>
            <a:ext cx="725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charset="0"/>
                <a:ea typeface="ＭＳ Ｐゴシック" charset="-128"/>
              </a:defRPr>
            </a:lvl1pPr>
            <a:lvl2pPr marL="742950" indent="-285750" eaLnBrk="0" hangingPunct="0">
              <a:defRPr>
                <a:solidFill>
                  <a:schemeClr val="tx1"/>
                </a:solidFill>
                <a:latin typeface="Garamond" charset="0"/>
                <a:ea typeface="ＭＳ Ｐゴシック" charset="-128"/>
              </a:defRPr>
            </a:lvl2pPr>
            <a:lvl3pPr marL="1143000" indent="-228600" eaLnBrk="0" hangingPunct="0">
              <a:defRPr>
                <a:solidFill>
                  <a:schemeClr val="tx1"/>
                </a:solidFill>
                <a:latin typeface="Garamond" charset="0"/>
                <a:ea typeface="ＭＳ Ｐゴシック" charset="-128"/>
              </a:defRPr>
            </a:lvl3pPr>
            <a:lvl4pPr marL="1600200" indent="-228600" eaLnBrk="0" hangingPunct="0">
              <a:defRPr>
                <a:solidFill>
                  <a:schemeClr val="tx1"/>
                </a:solidFill>
                <a:latin typeface="Garamond" charset="0"/>
                <a:ea typeface="ＭＳ Ｐゴシック" charset="-128"/>
              </a:defRPr>
            </a:lvl4pPr>
            <a:lvl5pPr marL="2057400" indent="-228600" eaLnBrk="0" hangingPunct="0">
              <a:defRPr>
                <a:solidFill>
                  <a:schemeClr val="tx1"/>
                </a:solidFill>
                <a:latin typeface="Garamond" charset="0"/>
                <a:ea typeface="ＭＳ Ｐゴシック" charset="-128"/>
              </a:defRPr>
            </a:lvl5pPr>
            <a:lvl6pPr marL="2514600" indent="-228600" eaLnBrk="0" fontAlgn="base" hangingPunct="0">
              <a:spcBef>
                <a:spcPct val="0"/>
              </a:spcBef>
              <a:spcAft>
                <a:spcPct val="0"/>
              </a:spcAft>
              <a:defRPr>
                <a:solidFill>
                  <a:schemeClr val="tx1"/>
                </a:solidFill>
                <a:latin typeface="Garamond" charset="0"/>
                <a:ea typeface="ＭＳ Ｐゴシック" charset="-128"/>
              </a:defRPr>
            </a:lvl6pPr>
            <a:lvl7pPr marL="2971800" indent="-228600" eaLnBrk="0" fontAlgn="base" hangingPunct="0">
              <a:spcBef>
                <a:spcPct val="0"/>
              </a:spcBef>
              <a:spcAft>
                <a:spcPct val="0"/>
              </a:spcAft>
              <a:defRPr>
                <a:solidFill>
                  <a:schemeClr val="tx1"/>
                </a:solidFill>
                <a:latin typeface="Garamond" charset="0"/>
                <a:ea typeface="ＭＳ Ｐゴシック" charset="-128"/>
              </a:defRPr>
            </a:lvl7pPr>
            <a:lvl8pPr marL="3429000" indent="-228600" eaLnBrk="0" fontAlgn="base" hangingPunct="0">
              <a:spcBef>
                <a:spcPct val="0"/>
              </a:spcBef>
              <a:spcAft>
                <a:spcPct val="0"/>
              </a:spcAft>
              <a:defRPr>
                <a:solidFill>
                  <a:schemeClr val="tx1"/>
                </a:solidFill>
                <a:latin typeface="Garamond" charset="0"/>
                <a:ea typeface="ＭＳ Ｐゴシック" charset="-128"/>
              </a:defRPr>
            </a:lvl8pPr>
            <a:lvl9pPr marL="3886200" indent="-228600" eaLnBrk="0" fontAlgn="base" hangingPunct="0">
              <a:spcBef>
                <a:spcPct val="0"/>
              </a:spcBef>
              <a:spcAft>
                <a:spcPct val="0"/>
              </a:spcAft>
              <a:defRPr>
                <a:solidFill>
                  <a:schemeClr val="tx1"/>
                </a:solidFill>
                <a:latin typeface="Garamond" charset="0"/>
                <a:ea typeface="ＭＳ Ｐゴシック" charset="-128"/>
              </a:defRPr>
            </a:lvl9pPr>
          </a:lstStyle>
          <a:p>
            <a:pPr algn="ctr" eaLnBrk="1" hangingPunct="1"/>
            <a:r>
              <a:rPr lang="en-US" altLang="en-US" sz="3600" b="1">
                <a:solidFill>
                  <a:srgbClr val="FFFF00"/>
                </a:solidFill>
                <a:latin typeface="Arial" charset="0"/>
                <a:cs typeface="Arial" charset="0"/>
              </a:rPr>
              <a:t>A Digital First Curriculum for College Students</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0813"/>
            <a:ext cx="2411413" cy="163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2528888"/>
            <a:ext cx="7878763" cy="198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18</a:t>
            </a:r>
          </a:p>
        </p:txBody>
      </p:sp>
    </p:spTree>
    <p:extLst>
      <p:ext uri="{BB962C8B-B14F-4D97-AF65-F5344CB8AC3E}">
        <p14:creationId xmlns:p14="http://schemas.microsoft.com/office/powerpoint/2010/main" val="2202854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b="1" dirty="0" smtClean="0"/>
              <a:t>Outline</a:t>
            </a:r>
          </a:p>
        </p:txBody>
      </p:sp>
      <p:sp>
        <p:nvSpPr>
          <p:cNvPr id="39939" name="Content Placeholder 2"/>
          <p:cNvSpPr>
            <a:spLocks noGrp="1"/>
          </p:cNvSpPr>
          <p:nvPr>
            <p:ph idx="1"/>
          </p:nvPr>
        </p:nvSpPr>
        <p:spPr/>
        <p:txBody>
          <a:bodyPr/>
          <a:lstStyle/>
          <a:p>
            <a:pPr eaLnBrk="1" hangingPunct="1"/>
            <a:r>
              <a:rPr lang="en-US" altLang="en-US" dirty="0" smtClean="0"/>
              <a:t>Global Telescope Network</a:t>
            </a:r>
          </a:p>
          <a:p>
            <a:pPr marL="0" indent="0" eaLnBrk="1" hangingPunct="1">
              <a:buNone/>
            </a:pPr>
            <a:r>
              <a:rPr lang="en-US" altLang="en-US" dirty="0" smtClean="0"/>
              <a:t>            http://gtn.sonoma.edu</a:t>
            </a:r>
            <a:endParaRPr lang="en-US" altLang="en-US" dirty="0"/>
          </a:p>
          <a:p>
            <a:pPr eaLnBrk="1" hangingPunct="1"/>
            <a:r>
              <a:rPr lang="en-US" altLang="en-US" dirty="0" err="1" smtClean="0"/>
              <a:t>Einstein@Home</a:t>
            </a:r>
            <a:endParaRPr lang="en-US" altLang="en-US" dirty="0" smtClean="0"/>
          </a:p>
          <a:p>
            <a:pPr marL="0" indent="0" eaLnBrk="1" hangingPunct="1">
              <a:buNone/>
            </a:pPr>
            <a:r>
              <a:rPr lang="en-US" altLang="en-US" dirty="0" smtClean="0"/>
              <a:t>            http://einsteinathome.org</a:t>
            </a:r>
            <a:endParaRPr lang="en-US" altLang="en-US" dirty="0"/>
          </a:p>
          <a:p>
            <a:pPr eaLnBrk="1" hangingPunct="1"/>
            <a:r>
              <a:rPr lang="en-US" altLang="en-US" dirty="0" smtClean="0"/>
              <a:t>Big Ideas in Cosmology</a:t>
            </a:r>
          </a:p>
          <a:p>
            <a:pPr marL="0" indent="0" eaLnBrk="1" hangingPunct="1">
              <a:buNone/>
            </a:pPr>
            <a:r>
              <a:rPr lang="en-US" altLang="en-US" sz="2800" dirty="0" smtClean="0"/>
              <a:t>http://www.greatriverlearning.com/Cosmology</a:t>
            </a:r>
          </a:p>
        </p:txBody>
      </p:sp>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14338" y="433388"/>
            <a:ext cx="8229600" cy="760412"/>
          </a:xfrm>
        </p:spPr>
        <p:txBody>
          <a:bodyPr/>
          <a:lstStyle/>
          <a:p>
            <a:pPr eaLnBrk="1" hangingPunct="1"/>
            <a:r>
              <a:rPr lang="en-US" altLang="en-US" sz="3600" b="1" dirty="0" smtClean="0"/>
              <a:t>What are the “Big Ideas in Cosmology”?</a:t>
            </a:r>
          </a:p>
        </p:txBody>
      </p:sp>
      <p:sp>
        <p:nvSpPr>
          <p:cNvPr id="4099" name="Rectangle 2"/>
          <p:cNvSpPr>
            <a:spLocks noGrp="1" noChangeArrowheads="1"/>
          </p:cNvSpPr>
          <p:nvPr>
            <p:ph type="body" sz="half" idx="1"/>
          </p:nvPr>
        </p:nvSpPr>
        <p:spPr>
          <a:xfrm>
            <a:off x="414338" y="2368550"/>
            <a:ext cx="8429625" cy="3803650"/>
          </a:xfrm>
          <a:noFill/>
        </p:spPr>
        <p:txBody>
          <a:bodyPr/>
          <a:lstStyle/>
          <a:p>
            <a:pPr marL="533400" indent="-533400" eaLnBrk="1" hangingPunct="1"/>
            <a:r>
              <a:rPr lang="en-US" altLang="en-US" sz="2800" smtClean="0"/>
              <a:t>Cosmology is the study of the universe as a whole: its origin, contents, structure, and evolution.</a:t>
            </a:r>
          </a:p>
          <a:p>
            <a:pPr marL="533400" indent="-533400" eaLnBrk="1" hangingPunct="1"/>
            <a:r>
              <a:rPr lang="en-US" altLang="en-US" sz="2800" smtClean="0"/>
              <a:t>The cosmos is the backdrop against which we live and act.</a:t>
            </a:r>
          </a:p>
          <a:p>
            <a:pPr marL="533400" indent="-533400" eaLnBrk="1" hangingPunct="1"/>
            <a:r>
              <a:rPr lang="en-US" altLang="en-US" sz="2800" b="1" i="1" smtClean="0"/>
              <a:t>And also…. a new web-based two-semester curriculum now available for adoption from Great River Learning</a:t>
            </a:r>
            <a:endParaRPr lang="en-US" altLang="en-US" sz="2800" smtClean="0"/>
          </a:p>
        </p:txBody>
      </p:sp>
      <p:sp>
        <p:nvSpPr>
          <p:cNvPr id="40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19</a:t>
            </a:r>
          </a:p>
        </p:txBody>
      </p:sp>
      <p:sp>
        <p:nvSpPr>
          <p:cNvPr id="4101" name="Rectangle 4"/>
          <p:cNvSpPr>
            <a:spLocks noChangeArrowheads="1"/>
          </p:cNvSpPr>
          <p:nvPr/>
        </p:nvSpPr>
        <p:spPr bwMode="auto">
          <a:xfrm>
            <a:off x="492125" y="1531938"/>
            <a:ext cx="81057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lnSpc>
                <a:spcPct val="90000"/>
              </a:lnSpc>
              <a:buFontTx/>
              <a:buNone/>
            </a:pPr>
            <a:r>
              <a:rPr lang="en-US" altLang="en-US" sz="2400" b="1" dirty="0">
                <a:ln w="22225">
                  <a:solidFill>
                    <a:schemeClr val="accent2"/>
                  </a:solidFill>
                  <a:prstDash val="solid"/>
                </a:ln>
                <a:solidFill>
                  <a:schemeClr val="accent2">
                    <a:lumMod val="40000"/>
                    <a:lumOff val="60000"/>
                  </a:schemeClr>
                </a:solidFill>
                <a:latin typeface="Chalkboard" charset="0"/>
              </a:rPr>
              <a:t>“We can use numbers to answer deep questions”</a:t>
            </a:r>
            <a:r>
              <a:rPr lang="en-US" altLang="en-US" sz="2400" b="1" dirty="0">
                <a:ln w="22225">
                  <a:solidFill>
                    <a:schemeClr val="accent2"/>
                  </a:solidFill>
                  <a:prstDash val="solid"/>
                </a:ln>
                <a:solidFill>
                  <a:schemeClr val="accent2">
                    <a:lumMod val="40000"/>
                    <a:lumOff val="60000"/>
                  </a:schemeClr>
                </a:solidFill>
              </a:rPr>
              <a:t> </a:t>
            </a:r>
          </a:p>
          <a:p>
            <a:pPr algn="r" eaLnBrk="1" hangingPunct="1">
              <a:lnSpc>
                <a:spcPct val="90000"/>
              </a:lnSpc>
              <a:buFontTx/>
              <a:buNone/>
            </a:pPr>
            <a:r>
              <a:rPr lang="en-US" altLang="en-US" sz="2400" b="1" dirty="0">
                <a:ln w="22225">
                  <a:solidFill>
                    <a:schemeClr val="accent2"/>
                  </a:solidFill>
                  <a:prstDash val="solid"/>
                </a:ln>
                <a:solidFill>
                  <a:schemeClr val="accent2">
                    <a:lumMod val="40000"/>
                    <a:lumOff val="60000"/>
                  </a:schemeClr>
                </a:solidFill>
              </a:rPr>
              <a:t>-Chicago SU student</a:t>
            </a:r>
          </a:p>
        </p:txBody>
      </p:sp>
    </p:spTree>
    <p:extLst>
      <p:ext uri="{BB962C8B-B14F-4D97-AF65-F5344CB8AC3E}">
        <p14:creationId xmlns:p14="http://schemas.microsoft.com/office/powerpoint/2010/main" val="2549380072"/>
      </p:ext>
    </p:extLst>
  </p:cSld>
  <p:clrMapOvr>
    <a:masterClrMapping/>
  </p:clrMapOvr>
  <p:transition advTm="4796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113" y="1604963"/>
            <a:ext cx="2979737" cy="4835525"/>
          </a:xfrm>
          <a:prstGeom prst="rec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5126" name="Title 1"/>
          <p:cNvSpPr>
            <a:spLocks noGrp="1"/>
          </p:cNvSpPr>
          <p:nvPr>
            <p:ph type="title"/>
          </p:nvPr>
        </p:nvSpPr>
        <p:spPr>
          <a:xfrm>
            <a:off x="25400" y="101600"/>
            <a:ext cx="5200650" cy="1250950"/>
          </a:xfrm>
        </p:spPr>
        <p:txBody>
          <a:bodyPr/>
          <a:lstStyle/>
          <a:p>
            <a:r>
              <a:rPr lang="en-US" altLang="en-US" sz="3600" b="1" dirty="0" smtClean="0"/>
              <a:t>Why Cosmology (and not just Astronomy)?</a:t>
            </a:r>
          </a:p>
        </p:txBody>
      </p:sp>
      <p:sp>
        <p:nvSpPr>
          <p:cNvPr id="5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128"/>
              </a:defRPr>
            </a:lvl1pPr>
            <a:lvl2pPr marL="742950" indent="-285750" eaLnBrk="0" hangingPunct="0">
              <a:defRPr>
                <a:solidFill>
                  <a:schemeClr val="tx1"/>
                </a:solidFill>
                <a:latin typeface="Garamond" charset="0"/>
                <a:ea typeface="ＭＳ Ｐゴシック" charset="-128"/>
              </a:defRPr>
            </a:lvl2pPr>
            <a:lvl3pPr marL="1143000" indent="-228600" eaLnBrk="0" hangingPunct="0">
              <a:defRPr>
                <a:solidFill>
                  <a:schemeClr val="tx1"/>
                </a:solidFill>
                <a:latin typeface="Garamond" charset="0"/>
                <a:ea typeface="ＭＳ Ｐゴシック" charset="-128"/>
              </a:defRPr>
            </a:lvl3pPr>
            <a:lvl4pPr marL="1600200" indent="-228600" eaLnBrk="0" hangingPunct="0">
              <a:defRPr>
                <a:solidFill>
                  <a:schemeClr val="tx1"/>
                </a:solidFill>
                <a:latin typeface="Garamond" charset="0"/>
                <a:ea typeface="ＭＳ Ｐゴシック" charset="-128"/>
              </a:defRPr>
            </a:lvl4pPr>
            <a:lvl5pPr marL="2057400" indent="-228600" eaLnBrk="0" hangingPunct="0">
              <a:defRPr>
                <a:solidFill>
                  <a:schemeClr val="tx1"/>
                </a:solidFill>
                <a:latin typeface="Garamond" charset="0"/>
                <a:ea typeface="ＭＳ Ｐゴシック" charset="-128"/>
              </a:defRPr>
            </a:lvl5pPr>
            <a:lvl6pPr marL="2514600" indent="-228600" eaLnBrk="0" fontAlgn="base" hangingPunct="0">
              <a:spcBef>
                <a:spcPct val="0"/>
              </a:spcBef>
              <a:spcAft>
                <a:spcPct val="0"/>
              </a:spcAft>
              <a:defRPr>
                <a:solidFill>
                  <a:schemeClr val="tx1"/>
                </a:solidFill>
                <a:latin typeface="Garamond" charset="0"/>
                <a:ea typeface="ＭＳ Ｐゴシック" charset="-128"/>
              </a:defRPr>
            </a:lvl6pPr>
            <a:lvl7pPr marL="2971800" indent="-228600" eaLnBrk="0" fontAlgn="base" hangingPunct="0">
              <a:spcBef>
                <a:spcPct val="0"/>
              </a:spcBef>
              <a:spcAft>
                <a:spcPct val="0"/>
              </a:spcAft>
              <a:defRPr>
                <a:solidFill>
                  <a:schemeClr val="tx1"/>
                </a:solidFill>
                <a:latin typeface="Garamond" charset="0"/>
                <a:ea typeface="ＭＳ Ｐゴシック" charset="-128"/>
              </a:defRPr>
            </a:lvl7pPr>
            <a:lvl8pPr marL="3429000" indent="-228600" eaLnBrk="0" fontAlgn="base" hangingPunct="0">
              <a:spcBef>
                <a:spcPct val="0"/>
              </a:spcBef>
              <a:spcAft>
                <a:spcPct val="0"/>
              </a:spcAft>
              <a:defRPr>
                <a:solidFill>
                  <a:schemeClr val="tx1"/>
                </a:solidFill>
                <a:latin typeface="Garamond" charset="0"/>
                <a:ea typeface="ＭＳ Ｐゴシック" charset="-128"/>
              </a:defRPr>
            </a:lvl8pPr>
            <a:lvl9pPr marL="3886200" indent="-228600" eaLnBrk="0" fontAlgn="base" hangingPunct="0">
              <a:spcBef>
                <a:spcPct val="0"/>
              </a:spcBef>
              <a:spcAft>
                <a:spcPct val="0"/>
              </a:spcAft>
              <a:defRPr>
                <a:solidFill>
                  <a:schemeClr val="tx1"/>
                </a:solidFill>
                <a:latin typeface="Garamond" charset="0"/>
                <a:ea typeface="ＭＳ Ｐゴシック" charset="-128"/>
              </a:defRPr>
            </a:lvl9pPr>
          </a:lstStyle>
          <a:p>
            <a:pPr eaLnBrk="1" hangingPunct="1"/>
            <a:fld id="{29B85D88-FF5F-4A8F-8358-0752644D286B}" type="slidenum">
              <a:rPr lang="en-US" altLang="en-US" smtClean="0">
                <a:solidFill>
                  <a:srgbClr val="66CCFF"/>
                </a:solidFill>
                <a:latin typeface="Arial" charset="0"/>
              </a:rPr>
              <a:pPr eaLnBrk="1" hangingPunct="1"/>
              <a:t>21</a:t>
            </a:fld>
            <a:endParaRPr lang="en-US" altLang="en-US" smtClean="0">
              <a:solidFill>
                <a:srgbClr val="66CCFF"/>
              </a:solidFill>
              <a:latin typeface="Arial" charset="0"/>
            </a:endParaRPr>
          </a:p>
        </p:txBody>
      </p:sp>
      <p:sp>
        <p:nvSpPr>
          <p:cNvPr id="3" name="TextBox 2"/>
          <p:cNvSpPr txBox="1"/>
          <p:nvPr/>
        </p:nvSpPr>
        <p:spPr>
          <a:xfrm>
            <a:off x="5413375" y="152400"/>
            <a:ext cx="3592513" cy="923925"/>
          </a:xfrm>
          <a:prstGeom prst="rect">
            <a:avLst/>
          </a:prstGeom>
          <a:noFill/>
        </p:spPr>
        <p:txBody>
          <a:bodyPr>
            <a:spAutoFit/>
          </a:bodyPr>
          <a:lstStyle/>
          <a:p>
            <a:pPr algn="r">
              <a:defRPr/>
            </a:pPr>
            <a:r>
              <a:rPr lang="en-US" b="1" dirty="0">
                <a:ln w="22225">
                  <a:solidFill>
                    <a:schemeClr val="accent2"/>
                  </a:solidFill>
                  <a:prstDash val="solid"/>
                </a:ln>
                <a:solidFill>
                  <a:schemeClr val="accent2">
                    <a:lumMod val="40000"/>
                    <a:lumOff val="60000"/>
                  </a:schemeClr>
                </a:solidFill>
                <a:latin typeface="+mj-lt"/>
              </a:rPr>
              <a:t>Only about 20% of traditional Astro 101 textbooks are dedicated to cosmology</a:t>
            </a:r>
          </a:p>
        </p:txBody>
      </p:sp>
      <p:sp>
        <p:nvSpPr>
          <p:cNvPr id="4" name="TextBox 3"/>
          <p:cNvSpPr txBox="1"/>
          <p:nvPr/>
        </p:nvSpPr>
        <p:spPr>
          <a:xfrm>
            <a:off x="138113" y="1652588"/>
            <a:ext cx="2979737" cy="4524375"/>
          </a:xfrm>
          <a:prstGeom prst="rect">
            <a:avLst/>
          </a:prstGeom>
          <a:noFill/>
        </p:spPr>
        <p:txBody>
          <a:bodyPr>
            <a:spAutoFit/>
          </a:bodyPr>
          <a:lstStyle/>
          <a:p>
            <a:pPr>
              <a:defRPr/>
            </a:pPr>
            <a:r>
              <a:rPr lang="en-US" dirty="0">
                <a:latin typeface="+mj-lt"/>
              </a:rPr>
              <a:t>“If students come away with only process, and dull topics whose explanations were known </a:t>
            </a:r>
            <a:r>
              <a:rPr lang="en-US" b="1" dirty="0">
                <a:latin typeface="+mj-lt"/>
              </a:rPr>
              <a:t>hundreds</a:t>
            </a:r>
            <a:r>
              <a:rPr lang="en-US" dirty="0">
                <a:latin typeface="+mj-lt"/>
              </a:rPr>
              <a:t> or </a:t>
            </a:r>
            <a:r>
              <a:rPr lang="en-US" b="1" dirty="0">
                <a:latin typeface="+mj-lt"/>
              </a:rPr>
              <a:t>thousands</a:t>
            </a:r>
            <a:r>
              <a:rPr lang="en-US" dirty="0">
                <a:latin typeface="+mj-lt"/>
              </a:rPr>
              <a:t> of years ago, we are losing their place in science literacy and losing our chance to help them appreciate how wonderful it is to continue to work to understand the astronomical Universe”</a:t>
            </a:r>
          </a:p>
          <a:p>
            <a:pPr>
              <a:defRPr/>
            </a:pPr>
            <a:r>
              <a:rPr lang="en-US" dirty="0">
                <a:latin typeface="+mj-lt"/>
              </a:rPr>
              <a:t>			 – Jay </a:t>
            </a:r>
            <a:r>
              <a:rPr lang="en-US" dirty="0" err="1">
                <a:latin typeface="+mj-lt"/>
              </a:rPr>
              <a:t>Pasachoff</a:t>
            </a:r>
            <a:endParaRPr lang="en-US" dirty="0">
              <a:latin typeface="+mj-lt"/>
            </a:endParaRPr>
          </a:p>
        </p:txBody>
      </p:sp>
      <p:grpSp>
        <p:nvGrpSpPr>
          <p:cNvPr id="7" name="Group 6"/>
          <p:cNvGrpSpPr/>
          <p:nvPr/>
        </p:nvGrpSpPr>
        <p:grpSpPr>
          <a:xfrm>
            <a:off x="2931819" y="1841500"/>
            <a:ext cx="6074069" cy="4879975"/>
            <a:chOff x="3037274" y="1686560"/>
            <a:chExt cx="6074069" cy="4879975"/>
          </a:xfrm>
        </p:grpSpPr>
        <p:pic>
          <p:nvPicPr>
            <p:cNvPr id="5123" name="Picture 17"/>
            <p:cNvPicPr>
              <a:picLocks noChangeAspect="1"/>
            </p:cNvPicPr>
            <p:nvPr/>
          </p:nvPicPr>
          <p:blipFill>
            <a:blip r:embed="rId2" cstate="print">
              <a:extLst>
                <a:ext uri="{28A0092B-C50C-407E-A947-70E740481C1C}">
                  <a14:useLocalDpi xmlns:a14="http://schemas.microsoft.com/office/drawing/2010/main" val="0"/>
                </a:ext>
              </a:extLst>
            </a:blip>
            <a:srcRect l="69284" t="65468" r="3571" b="1585"/>
            <a:stretch>
              <a:fillRect/>
            </a:stretch>
          </p:blipFill>
          <p:spPr bwMode="auto">
            <a:xfrm>
              <a:off x="4342040" y="4827679"/>
              <a:ext cx="190182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264581" y="1686560"/>
              <a:ext cx="5846762" cy="4879975"/>
              <a:chOff x="3297238" y="1554163"/>
              <a:chExt cx="5846762" cy="4879975"/>
            </a:xfrm>
          </p:grpSpPr>
          <p:pic>
            <p:nvPicPr>
              <p:cNvPr id="512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225" y="4693921"/>
                <a:ext cx="17462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7"/>
              <p:cNvPicPr>
                <a:picLocks noChangeAspect="1"/>
              </p:cNvPicPr>
              <p:nvPr/>
            </p:nvPicPr>
            <p:blipFill>
              <a:blip r:embed="rId4" cstate="print">
                <a:extLst>
                  <a:ext uri="{28A0092B-C50C-407E-A947-70E740481C1C}">
                    <a14:useLocalDpi xmlns:a14="http://schemas.microsoft.com/office/drawing/2010/main" val="0"/>
                  </a:ext>
                </a:extLst>
              </a:blip>
              <a:srcRect l="12453"/>
              <a:stretch>
                <a:fillRect/>
              </a:stretch>
            </p:blipFill>
            <p:spPr bwMode="auto">
              <a:xfrm>
                <a:off x="7388225" y="1554163"/>
                <a:ext cx="17557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8"/>
              <p:cNvPicPr>
                <a:picLocks noChangeAspect="1"/>
              </p:cNvPicPr>
              <p:nvPr/>
            </p:nvPicPr>
            <p:blipFill>
              <a:blip r:embed="rId5">
                <a:extLst>
                  <a:ext uri="{28A0092B-C50C-407E-A947-70E740481C1C}">
                    <a14:useLocalDpi xmlns:a14="http://schemas.microsoft.com/office/drawing/2010/main" val="0"/>
                  </a:ext>
                </a:extLst>
              </a:blip>
              <a:srcRect l="26514" t="22412" r="33714" b="19072"/>
              <a:stretch>
                <a:fillRect/>
              </a:stretch>
            </p:blipFill>
            <p:spPr bwMode="auto">
              <a:xfrm>
                <a:off x="7388225" y="3017838"/>
                <a:ext cx="17557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297238" y="1554163"/>
                <a:ext cx="4090987" cy="4879975"/>
                <a:chOff x="3297238" y="1554163"/>
                <a:chExt cx="4090987" cy="4879975"/>
              </a:xfrm>
            </p:grpSpPr>
            <p:pic>
              <p:nvPicPr>
                <p:cNvPr id="5122" name="Picture 15"/>
                <p:cNvPicPr>
                  <a:picLocks noChangeAspect="1"/>
                </p:cNvPicPr>
                <p:nvPr/>
              </p:nvPicPr>
              <p:blipFill>
                <a:blip r:embed="rId6" cstate="print">
                  <a:extLst>
                    <a:ext uri="{28A0092B-C50C-407E-A947-70E740481C1C}">
                      <a14:useLocalDpi xmlns:a14="http://schemas.microsoft.com/office/drawing/2010/main" val="0"/>
                    </a:ext>
                  </a:extLst>
                </a:blip>
                <a:srcRect l="28035" t="4684" r="18997" b="36740"/>
                <a:stretch>
                  <a:fillRect/>
                </a:stretch>
              </p:blipFill>
              <p:spPr bwMode="auto">
                <a:xfrm>
                  <a:off x="4552950" y="3068638"/>
                  <a:ext cx="16525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6162675" y="1554163"/>
                  <a:ext cx="1219200" cy="4879975"/>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pic>
              <p:nvPicPr>
                <p:cNvPr id="5130" name="Picture 6"/>
                <p:cNvPicPr>
                  <a:picLocks noChangeAspect="1"/>
                </p:cNvPicPr>
                <p:nvPr/>
              </p:nvPicPr>
              <p:blipFill>
                <a:blip r:embed="rId7">
                  <a:extLst>
                    <a:ext uri="{28A0092B-C50C-407E-A947-70E740481C1C}">
                      <a14:useLocalDpi xmlns:a14="http://schemas.microsoft.com/office/drawing/2010/main" val="0"/>
                    </a:ext>
                  </a:extLst>
                </a:blip>
                <a:srcRect l="44267"/>
                <a:stretch>
                  <a:fillRect/>
                </a:stretch>
              </p:blipFill>
              <p:spPr bwMode="auto">
                <a:xfrm>
                  <a:off x="4660900" y="1554163"/>
                  <a:ext cx="150177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845175" y="2020888"/>
                  <a:ext cx="1543050" cy="306387"/>
                </a:xfrm>
                <a:prstGeom prst="rect">
                  <a:avLst/>
                </a:prstGeom>
                <a:noFill/>
              </p:spPr>
              <p:txBody>
                <a:bodyPr>
                  <a:spAutoFit/>
                </a:bodyPr>
                <a:lstStyle/>
                <a:p>
                  <a:pPr algn="r">
                    <a:defRPr/>
                  </a:pPr>
                  <a:r>
                    <a:rPr lang="en-US" sz="1400" dirty="0">
                      <a:latin typeface="+mj-lt"/>
                    </a:rPr>
                    <a:t>Dark Matter</a:t>
                  </a:r>
                </a:p>
              </p:txBody>
            </p:sp>
            <p:sp>
              <p:nvSpPr>
                <p:cNvPr id="11" name="TextBox 10"/>
                <p:cNvSpPr txBox="1"/>
                <p:nvPr/>
              </p:nvSpPr>
              <p:spPr>
                <a:xfrm>
                  <a:off x="6018213" y="3702050"/>
                  <a:ext cx="1363662" cy="523875"/>
                </a:xfrm>
                <a:prstGeom prst="rect">
                  <a:avLst/>
                </a:prstGeom>
                <a:noFill/>
              </p:spPr>
              <p:txBody>
                <a:bodyPr>
                  <a:spAutoFit/>
                </a:bodyPr>
                <a:lstStyle/>
                <a:p>
                  <a:pPr algn="r">
                    <a:defRPr/>
                  </a:pPr>
                  <a:r>
                    <a:rPr lang="en-US" sz="1400" dirty="0">
                      <a:latin typeface="+mj-lt"/>
                    </a:rPr>
                    <a:t>Gravitational Lensing</a:t>
                  </a:r>
                </a:p>
              </p:txBody>
            </p:sp>
            <p:sp>
              <p:nvSpPr>
                <p:cNvPr id="12" name="TextBox 11"/>
                <p:cNvSpPr txBox="1"/>
                <p:nvPr/>
              </p:nvSpPr>
              <p:spPr>
                <a:xfrm>
                  <a:off x="5845175" y="5360988"/>
                  <a:ext cx="1543050" cy="307975"/>
                </a:xfrm>
                <a:prstGeom prst="rect">
                  <a:avLst/>
                </a:prstGeom>
                <a:noFill/>
              </p:spPr>
              <p:txBody>
                <a:bodyPr>
                  <a:spAutoFit/>
                </a:bodyPr>
                <a:lstStyle/>
                <a:p>
                  <a:pPr algn="r">
                    <a:defRPr/>
                  </a:pPr>
                  <a:r>
                    <a:rPr lang="en-US" sz="1400" dirty="0">
                      <a:latin typeface="+mj-lt"/>
                    </a:rPr>
                    <a:t>Black Holes</a:t>
                  </a:r>
                </a:p>
              </p:txBody>
            </p:sp>
            <p:sp>
              <p:nvSpPr>
                <p:cNvPr id="14" name="Rectangle 13"/>
                <p:cNvSpPr/>
                <p:nvPr/>
              </p:nvSpPr>
              <p:spPr>
                <a:xfrm>
                  <a:off x="3297238" y="1554163"/>
                  <a:ext cx="1363662" cy="4879975"/>
                </a:xfrm>
                <a:prstGeom prst="rect">
                  <a:avLst/>
                </a:prstGeom>
                <a:solidFill>
                  <a:schemeClr val="accent5"/>
                </a:solidFill>
                <a:ln>
                  <a:noFill/>
                </a:ln>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grpSp>
        </p:grpSp>
        <p:sp>
          <p:nvSpPr>
            <p:cNvPr id="15" name="TextBox 14"/>
            <p:cNvSpPr txBox="1"/>
            <p:nvPr/>
          </p:nvSpPr>
          <p:spPr>
            <a:xfrm>
              <a:off x="3133612" y="2161903"/>
              <a:ext cx="1543050" cy="307975"/>
            </a:xfrm>
            <a:prstGeom prst="rect">
              <a:avLst/>
            </a:prstGeom>
            <a:noFill/>
          </p:spPr>
          <p:txBody>
            <a:bodyPr>
              <a:spAutoFit/>
            </a:bodyPr>
            <a:lstStyle/>
            <a:p>
              <a:pPr algn="r">
                <a:defRPr/>
              </a:pPr>
              <a:r>
                <a:rPr lang="en-US" sz="1400" dirty="0">
                  <a:latin typeface="+mj-lt"/>
                </a:rPr>
                <a:t>Early Universe</a:t>
              </a:r>
            </a:p>
          </p:txBody>
        </p:sp>
        <p:sp>
          <p:nvSpPr>
            <p:cNvPr id="17" name="TextBox 16"/>
            <p:cNvSpPr txBox="1"/>
            <p:nvPr/>
          </p:nvSpPr>
          <p:spPr>
            <a:xfrm>
              <a:off x="3037274" y="3922168"/>
              <a:ext cx="1543050" cy="307975"/>
            </a:xfrm>
            <a:prstGeom prst="rect">
              <a:avLst/>
            </a:prstGeom>
            <a:noFill/>
          </p:spPr>
          <p:txBody>
            <a:bodyPr>
              <a:spAutoFit/>
            </a:bodyPr>
            <a:lstStyle/>
            <a:p>
              <a:pPr algn="r">
                <a:defRPr/>
              </a:pPr>
              <a:r>
                <a:rPr lang="en-US" sz="1400" dirty="0">
                  <a:latin typeface="+mj-lt"/>
                </a:rPr>
                <a:t>Relativity</a:t>
              </a:r>
            </a:p>
          </p:txBody>
        </p:sp>
        <p:sp>
          <p:nvSpPr>
            <p:cNvPr id="19" name="TextBox 18"/>
            <p:cNvSpPr txBox="1"/>
            <p:nvPr/>
          </p:nvSpPr>
          <p:spPr>
            <a:xfrm>
              <a:off x="3080884" y="5504293"/>
              <a:ext cx="1543050" cy="522287"/>
            </a:xfrm>
            <a:prstGeom prst="rect">
              <a:avLst/>
            </a:prstGeom>
            <a:noFill/>
          </p:spPr>
          <p:txBody>
            <a:bodyPr>
              <a:spAutoFit/>
            </a:bodyPr>
            <a:lstStyle/>
            <a:p>
              <a:pPr algn="r">
                <a:defRPr/>
              </a:pPr>
              <a:r>
                <a:rPr lang="en-US" sz="1400" dirty="0">
                  <a:latin typeface="+mj-lt"/>
                </a:rPr>
                <a:t>Structure Growth</a:t>
              </a:r>
            </a:p>
          </p:txBody>
        </p:sp>
      </p:grpSp>
    </p:spTree>
    <p:extLst>
      <p:ext uri="{BB962C8B-B14F-4D97-AF65-F5344CB8AC3E}">
        <p14:creationId xmlns:p14="http://schemas.microsoft.com/office/powerpoint/2010/main" val="4216972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itle 1"/>
          <p:cNvSpPr>
            <a:spLocks noGrp="1"/>
          </p:cNvSpPr>
          <p:nvPr>
            <p:ph type="title"/>
          </p:nvPr>
        </p:nvSpPr>
        <p:spPr/>
        <p:txBody>
          <a:bodyPr/>
          <a:lstStyle/>
          <a:p>
            <a:r>
              <a:rPr lang="en-US" altLang="en-US" sz="3600" b="1" dirty="0" smtClean="0"/>
              <a:t>Why Online?</a:t>
            </a:r>
          </a:p>
        </p:txBody>
      </p:sp>
      <p:sp>
        <p:nvSpPr>
          <p:cNvPr id="6146" name="Content Placeholder 7"/>
          <p:cNvSpPr>
            <a:spLocks noGrp="1"/>
          </p:cNvSpPr>
          <p:nvPr>
            <p:ph idx="1"/>
          </p:nvPr>
        </p:nvSpPr>
        <p:spPr>
          <a:xfrm>
            <a:off x="487680" y="1133453"/>
            <a:ext cx="8229600" cy="1924050"/>
          </a:xfrm>
        </p:spPr>
        <p:txBody>
          <a:bodyPr/>
          <a:lstStyle/>
          <a:p>
            <a:r>
              <a:rPr lang="en-US" altLang="en-US" sz="2400" dirty="0" smtClean="0"/>
              <a:t>Interactive and engaging</a:t>
            </a:r>
          </a:p>
          <a:p>
            <a:r>
              <a:rPr lang="en-US" altLang="en-US" sz="2400" dirty="0" smtClean="0"/>
              <a:t>Scalable</a:t>
            </a:r>
          </a:p>
          <a:p>
            <a:r>
              <a:rPr lang="en-US" altLang="en-US" sz="2400" dirty="0" smtClean="0"/>
              <a:t>Flexible and easy to update as scientific thinking evolves</a:t>
            </a:r>
          </a:p>
          <a:p>
            <a:r>
              <a:rPr lang="en-US" altLang="en-US" sz="2400" dirty="0" smtClean="0"/>
              <a:t>Use online, hybrid or traditional pedagogies</a:t>
            </a:r>
          </a:p>
          <a:p>
            <a:endParaRPr lang="en-US" altLang="en-US" sz="2400" dirty="0" smtClean="0"/>
          </a:p>
          <a:p>
            <a:endParaRPr lang="en-US" altLang="en-US" sz="2400" dirty="0" smtClean="0"/>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21</a:t>
            </a:r>
          </a:p>
        </p:txBody>
      </p:sp>
      <p:sp>
        <p:nvSpPr>
          <p:cNvPr id="8" name="Title 6"/>
          <p:cNvSpPr txBox="1">
            <a:spLocks/>
          </p:cNvSpPr>
          <p:nvPr/>
        </p:nvSpPr>
        <p:spPr bwMode="auto">
          <a:xfrm>
            <a:off x="487680" y="3057503"/>
            <a:ext cx="8229600" cy="639763"/>
          </a:xfrm>
          <a:prstGeom prst="rect">
            <a:avLst/>
          </a:prstGeom>
          <a:noFill/>
          <a:ln w="28575">
            <a:noFill/>
            <a:miter lim="800000"/>
            <a:headEnd/>
            <a:tailEnd/>
          </a:ln>
        </p:spPr>
        <p:txBody>
          <a:bodyPr anchor="ctr"/>
          <a:lstStyle>
            <a:lvl1pPr algn="ctr" rtl="0" eaLnBrk="0" fontAlgn="base" hangingPunct="0">
              <a:spcBef>
                <a:spcPct val="0"/>
              </a:spcBef>
              <a:spcAft>
                <a:spcPct val="0"/>
              </a:spcAft>
              <a:defRPr sz="3200" b="1">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5pPr>
            <a:lvl6pPr marL="457200" algn="ctr" rtl="0" fontAlgn="base">
              <a:spcBef>
                <a:spcPct val="0"/>
              </a:spcBef>
              <a:spcAft>
                <a:spcPct val="0"/>
              </a:spcAft>
              <a:defRPr sz="3200" b="1">
                <a:solidFill>
                  <a:schemeClr val="bg2"/>
                </a:solidFill>
                <a:latin typeface="Century Gothic" charset="0"/>
              </a:defRPr>
            </a:lvl6pPr>
            <a:lvl7pPr marL="914400" algn="ctr" rtl="0" fontAlgn="base">
              <a:spcBef>
                <a:spcPct val="0"/>
              </a:spcBef>
              <a:spcAft>
                <a:spcPct val="0"/>
              </a:spcAft>
              <a:defRPr sz="3200" b="1">
                <a:solidFill>
                  <a:schemeClr val="bg2"/>
                </a:solidFill>
                <a:latin typeface="Century Gothic" charset="0"/>
              </a:defRPr>
            </a:lvl7pPr>
            <a:lvl8pPr marL="1371600" algn="ctr" rtl="0" fontAlgn="base">
              <a:spcBef>
                <a:spcPct val="0"/>
              </a:spcBef>
              <a:spcAft>
                <a:spcPct val="0"/>
              </a:spcAft>
              <a:defRPr sz="3200" b="1">
                <a:solidFill>
                  <a:schemeClr val="bg2"/>
                </a:solidFill>
                <a:latin typeface="Century Gothic" charset="0"/>
              </a:defRPr>
            </a:lvl8pPr>
            <a:lvl9pPr marL="1828800" algn="ctr" rtl="0" fontAlgn="base">
              <a:spcBef>
                <a:spcPct val="0"/>
              </a:spcBef>
              <a:spcAft>
                <a:spcPct val="0"/>
              </a:spcAft>
              <a:defRPr sz="3200" b="1">
                <a:solidFill>
                  <a:schemeClr val="bg2"/>
                </a:solidFill>
                <a:latin typeface="Century Gothic" charset="0"/>
              </a:defRPr>
            </a:lvl9pPr>
          </a:lstStyle>
          <a:p>
            <a:pPr>
              <a:defRPr/>
            </a:pPr>
            <a:r>
              <a:rPr lang="en-US" altLang="en-US" kern="0" dirty="0" smtClean="0">
                <a:ln w="22225">
                  <a:solidFill>
                    <a:schemeClr val="accent2"/>
                  </a:solidFill>
                  <a:prstDash val="solid"/>
                </a:ln>
                <a:solidFill>
                  <a:schemeClr val="accent2">
                    <a:lumMod val="40000"/>
                    <a:lumOff val="60000"/>
                  </a:schemeClr>
                </a:solidFill>
              </a:rPr>
              <a:t>Key features</a:t>
            </a:r>
          </a:p>
        </p:txBody>
      </p:sp>
      <p:sp>
        <p:nvSpPr>
          <p:cNvPr id="9" name="Content Placeholder 7"/>
          <p:cNvSpPr txBox="1">
            <a:spLocks/>
          </p:cNvSpPr>
          <p:nvPr/>
        </p:nvSpPr>
        <p:spPr bwMode="auto">
          <a:xfrm>
            <a:off x="457200" y="3810000"/>
            <a:ext cx="8229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rgbClr val="FFFF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imes" charset="0"/>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00"/>
                </a:solidFill>
                <a:latin typeface="+mn-lt"/>
                <a:ea typeface="ＭＳ Ｐゴシック" charset="-128"/>
              </a:defRPr>
            </a:lvl5pPr>
            <a:lvl6pPr marL="2514600" indent="-228600" algn="l" rtl="0" fontAlgn="base">
              <a:spcBef>
                <a:spcPct val="20000"/>
              </a:spcBef>
              <a:spcAft>
                <a:spcPct val="0"/>
              </a:spcAft>
              <a:buChar char="»"/>
              <a:defRPr sz="2000">
                <a:solidFill>
                  <a:srgbClr val="FFFF00"/>
                </a:solidFill>
                <a:latin typeface="+mn-lt"/>
                <a:ea typeface="ＭＳ Ｐゴシック" charset="-128"/>
              </a:defRPr>
            </a:lvl6pPr>
            <a:lvl7pPr marL="2971800" indent="-228600" algn="l" rtl="0" fontAlgn="base">
              <a:spcBef>
                <a:spcPct val="20000"/>
              </a:spcBef>
              <a:spcAft>
                <a:spcPct val="0"/>
              </a:spcAft>
              <a:buChar char="»"/>
              <a:defRPr sz="2000">
                <a:solidFill>
                  <a:srgbClr val="FFFF00"/>
                </a:solidFill>
                <a:latin typeface="+mn-lt"/>
                <a:ea typeface="ＭＳ Ｐゴシック" charset="-128"/>
              </a:defRPr>
            </a:lvl7pPr>
            <a:lvl8pPr marL="3429000" indent="-228600" algn="l" rtl="0" fontAlgn="base">
              <a:spcBef>
                <a:spcPct val="20000"/>
              </a:spcBef>
              <a:spcAft>
                <a:spcPct val="0"/>
              </a:spcAft>
              <a:buChar char="»"/>
              <a:defRPr sz="2000">
                <a:solidFill>
                  <a:srgbClr val="FFFF00"/>
                </a:solidFill>
                <a:latin typeface="+mn-lt"/>
                <a:ea typeface="ＭＳ Ｐゴシック" charset="-128"/>
              </a:defRPr>
            </a:lvl8pPr>
            <a:lvl9pPr marL="3886200" indent="-228600" algn="l" rtl="0" fontAlgn="base">
              <a:spcBef>
                <a:spcPct val="20000"/>
              </a:spcBef>
              <a:spcAft>
                <a:spcPct val="0"/>
              </a:spcAft>
              <a:buChar char="»"/>
              <a:defRPr sz="2000">
                <a:solidFill>
                  <a:srgbClr val="FFFF00"/>
                </a:solidFill>
                <a:latin typeface="+mn-lt"/>
                <a:ea typeface="ＭＳ Ｐゴシック" charset="-128"/>
              </a:defRPr>
            </a:lvl9pPr>
          </a:lstStyle>
          <a:p>
            <a:pPr>
              <a:defRPr/>
            </a:pPr>
            <a:r>
              <a:rPr lang="en-US" altLang="en-US" sz="2400" kern="0" dirty="0" smtClean="0">
                <a:ln w="0"/>
                <a:solidFill>
                  <a:schemeClr val="tx1"/>
                </a:solidFill>
                <a:effectLst>
                  <a:outerShdw blurRad="38100" dist="19050" dir="2700000" algn="tl" rotWithShape="0">
                    <a:schemeClr val="dk1">
                      <a:alpha val="40000"/>
                    </a:schemeClr>
                  </a:outerShdw>
                </a:effectLst>
              </a:rPr>
              <a:t>Informed by peer-reviewed education research into preconceptions</a:t>
            </a:r>
          </a:p>
          <a:p>
            <a:pPr>
              <a:defRPr/>
            </a:pPr>
            <a:r>
              <a:rPr lang="en-US" altLang="en-US" sz="2400" kern="0" dirty="0" smtClean="0">
                <a:ln w="0"/>
                <a:solidFill>
                  <a:schemeClr val="tx1"/>
                </a:solidFill>
                <a:effectLst>
                  <a:outerShdw blurRad="38100" dist="19050" dir="2700000" algn="tl" rotWithShape="0">
                    <a:schemeClr val="dk1">
                      <a:alpha val="40000"/>
                    </a:schemeClr>
                  </a:outerShdw>
                </a:effectLst>
              </a:rPr>
              <a:t>Interactive format which uses </a:t>
            </a:r>
            <a:r>
              <a:rPr lang="en-US" altLang="en-US" sz="2400" b="1" kern="0" dirty="0" smtClean="0">
                <a:ln w="0"/>
                <a:solidFill>
                  <a:schemeClr val="tx1"/>
                </a:solidFill>
                <a:effectLst>
                  <a:outerShdw blurRad="38100" dist="19050" dir="2700000" algn="tl" rotWithShape="0">
                    <a:schemeClr val="dk1">
                      <a:alpha val="40000"/>
                    </a:schemeClr>
                  </a:outerShdw>
                </a:effectLst>
              </a:rPr>
              <a:t>real data</a:t>
            </a:r>
          </a:p>
          <a:p>
            <a:pPr>
              <a:defRPr/>
            </a:pPr>
            <a:r>
              <a:rPr lang="en-US" altLang="en-US" sz="2400" kern="0" dirty="0" smtClean="0">
                <a:ln w="0"/>
                <a:solidFill>
                  <a:schemeClr val="tx1"/>
                </a:solidFill>
                <a:effectLst>
                  <a:outerShdw blurRad="38100" dist="19050" dir="2700000" algn="tl" rotWithShape="0">
                    <a:schemeClr val="dk1">
                      <a:alpha val="40000"/>
                    </a:schemeClr>
                  </a:outerShdw>
                </a:effectLst>
              </a:rPr>
              <a:t>Engages students in higher levels of understanding, analysis and synthesis</a:t>
            </a:r>
          </a:p>
          <a:p>
            <a:pPr>
              <a:defRPr/>
            </a:pPr>
            <a:r>
              <a:rPr lang="en-US" altLang="en-US" sz="2400" dirty="0" smtClean="0">
                <a:ln w="0"/>
                <a:solidFill>
                  <a:schemeClr val="tx1"/>
                </a:solidFill>
                <a:effectLst>
                  <a:outerShdw blurRad="38100" dist="19050" dir="2700000" algn="tl" rotWithShape="0">
                    <a:schemeClr val="dk1">
                      <a:alpha val="40000"/>
                    </a:schemeClr>
                  </a:outerShdw>
                </a:effectLst>
              </a:rPr>
              <a:t>Has been tested in flipped and online </a:t>
            </a:r>
            <a:r>
              <a:rPr lang="en-US" altLang="en-US" sz="2400" dirty="0">
                <a:ln w="0"/>
                <a:solidFill>
                  <a:schemeClr val="tx1"/>
                </a:solidFill>
                <a:effectLst>
                  <a:outerShdw blurRad="38100" dist="19050" dir="2700000" algn="tl" rotWithShape="0">
                    <a:schemeClr val="dk1">
                      <a:alpha val="40000"/>
                    </a:schemeClr>
                  </a:outerShdw>
                </a:effectLst>
              </a:rPr>
              <a:t>learning environments</a:t>
            </a:r>
            <a:endParaRPr lang="en-US" altLang="en-US" sz="2400" kern="0" dirty="0" smtClean="0">
              <a:ln w="0"/>
              <a:solidFill>
                <a:schemeClr val="tx1"/>
              </a:solidFill>
              <a:effectLst>
                <a:outerShdw blurRad="38100" dist="19050" dir="2700000" algn="tl" rotWithShape="0">
                  <a:schemeClr val="dk1">
                    <a:alpha val="40000"/>
                  </a:schemeClr>
                </a:outerShdw>
              </a:effectLst>
            </a:endParaRPr>
          </a:p>
          <a:p>
            <a:pPr marL="0" indent="0">
              <a:buFontTx/>
              <a:buNone/>
              <a:defRPr/>
            </a:pPr>
            <a:endParaRPr lang="en-US" altLang="en-US" kern="0" dirty="0" smtClean="0"/>
          </a:p>
          <a:p>
            <a:pPr>
              <a:defRPr/>
            </a:pPr>
            <a:endParaRPr lang="en-US" altLang="en-US" kern="0" dirty="0" smtClean="0"/>
          </a:p>
        </p:txBody>
      </p:sp>
    </p:spTree>
    <p:extLst>
      <p:ext uri="{BB962C8B-B14F-4D97-AF65-F5344CB8AC3E}">
        <p14:creationId xmlns:p14="http://schemas.microsoft.com/office/powerpoint/2010/main" val="2909311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3600" b="1" dirty="0" smtClean="0"/>
              <a:t>Chapters</a:t>
            </a:r>
          </a:p>
        </p:txBody>
      </p:sp>
      <p:sp>
        <p:nvSpPr>
          <p:cNvPr id="7172" name="Content Placeholder 1"/>
          <p:cNvSpPr>
            <a:spLocks noGrp="1"/>
          </p:cNvSpPr>
          <p:nvPr>
            <p:ph idx="1"/>
          </p:nvPr>
        </p:nvSpPr>
        <p:spPr>
          <a:xfrm>
            <a:off x="6264275" y="1050925"/>
            <a:ext cx="2603500" cy="5075238"/>
          </a:xfrm>
        </p:spPr>
        <p:txBody>
          <a:bodyPr/>
          <a:lstStyle/>
          <a:p>
            <a:r>
              <a:rPr lang="en-US" altLang="en-US" sz="2800" smtClean="0"/>
              <a:t>Adopting authors can select any combination of chapters</a:t>
            </a:r>
          </a:p>
          <a:p>
            <a:r>
              <a:rPr lang="en-US" altLang="en-US" sz="2800" smtClean="0"/>
              <a:t>Assessment results from both online and hybrid classes available </a:t>
            </a:r>
          </a:p>
        </p:txBody>
      </p:sp>
      <p:sp>
        <p:nvSpPr>
          <p:cNvPr id="71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742950" indent="-285750"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22</a:t>
            </a:r>
          </a:p>
        </p:txBody>
      </p:sp>
      <p:pic>
        <p:nvPicPr>
          <p:cNvPr id="7173" name="Picture 6"/>
          <p:cNvPicPr>
            <a:picLocks noChangeAspect="1" noChangeArrowheads="1"/>
          </p:cNvPicPr>
          <p:nvPr/>
        </p:nvPicPr>
        <p:blipFill>
          <a:blip r:embed="rId2">
            <a:extLst>
              <a:ext uri="{28A0092B-C50C-407E-A947-70E740481C1C}">
                <a14:useLocalDpi xmlns:a14="http://schemas.microsoft.com/office/drawing/2010/main" val="0"/>
              </a:ext>
            </a:extLst>
          </a:blip>
          <a:srcRect t="1666"/>
          <a:stretch>
            <a:fillRect/>
          </a:stretch>
        </p:blipFill>
        <p:spPr bwMode="auto">
          <a:xfrm>
            <a:off x="487771" y="1331482"/>
            <a:ext cx="5737225" cy="502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TextBox 2"/>
          <p:cNvSpPr txBox="1">
            <a:spLocks noChangeArrowheads="1"/>
          </p:cNvSpPr>
          <p:nvPr/>
        </p:nvSpPr>
        <p:spPr bwMode="auto">
          <a:xfrm>
            <a:off x="457200" y="4629150"/>
            <a:ext cx="30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charset="0"/>
                <a:ea typeface="ＭＳ Ｐゴシック" charset="-128"/>
              </a:defRPr>
            </a:lvl1pPr>
            <a:lvl2pPr marL="742950" indent="-285750" eaLnBrk="0" hangingPunct="0">
              <a:defRPr>
                <a:solidFill>
                  <a:schemeClr val="tx1"/>
                </a:solidFill>
                <a:latin typeface="Garamond" charset="0"/>
                <a:ea typeface="ＭＳ Ｐゴシック" charset="-128"/>
              </a:defRPr>
            </a:lvl2pPr>
            <a:lvl3pPr marL="1143000" indent="-228600" eaLnBrk="0" hangingPunct="0">
              <a:defRPr>
                <a:solidFill>
                  <a:schemeClr val="tx1"/>
                </a:solidFill>
                <a:latin typeface="Garamond" charset="0"/>
                <a:ea typeface="ＭＳ Ｐゴシック" charset="-128"/>
              </a:defRPr>
            </a:lvl3pPr>
            <a:lvl4pPr marL="1600200" indent="-228600" eaLnBrk="0" hangingPunct="0">
              <a:defRPr>
                <a:solidFill>
                  <a:schemeClr val="tx1"/>
                </a:solidFill>
                <a:latin typeface="Garamond" charset="0"/>
                <a:ea typeface="ＭＳ Ｐゴシック" charset="-128"/>
              </a:defRPr>
            </a:lvl4pPr>
            <a:lvl5pPr marL="2057400" indent="-228600" eaLnBrk="0" hangingPunct="0">
              <a:defRPr>
                <a:solidFill>
                  <a:schemeClr val="tx1"/>
                </a:solidFill>
                <a:latin typeface="Garamond" charset="0"/>
                <a:ea typeface="ＭＳ Ｐゴシック" charset="-128"/>
              </a:defRPr>
            </a:lvl5pPr>
            <a:lvl6pPr marL="2514600" indent="-228600" eaLnBrk="0" fontAlgn="base" hangingPunct="0">
              <a:spcBef>
                <a:spcPct val="0"/>
              </a:spcBef>
              <a:spcAft>
                <a:spcPct val="0"/>
              </a:spcAft>
              <a:defRPr>
                <a:solidFill>
                  <a:schemeClr val="tx1"/>
                </a:solidFill>
                <a:latin typeface="Garamond" charset="0"/>
                <a:ea typeface="ＭＳ Ｐゴシック" charset="-128"/>
              </a:defRPr>
            </a:lvl6pPr>
            <a:lvl7pPr marL="2971800" indent="-228600" eaLnBrk="0" fontAlgn="base" hangingPunct="0">
              <a:spcBef>
                <a:spcPct val="0"/>
              </a:spcBef>
              <a:spcAft>
                <a:spcPct val="0"/>
              </a:spcAft>
              <a:defRPr>
                <a:solidFill>
                  <a:schemeClr val="tx1"/>
                </a:solidFill>
                <a:latin typeface="Garamond" charset="0"/>
                <a:ea typeface="ＭＳ Ｐゴシック" charset="-128"/>
              </a:defRPr>
            </a:lvl7pPr>
            <a:lvl8pPr marL="3429000" indent="-228600" eaLnBrk="0" fontAlgn="base" hangingPunct="0">
              <a:spcBef>
                <a:spcPct val="0"/>
              </a:spcBef>
              <a:spcAft>
                <a:spcPct val="0"/>
              </a:spcAft>
              <a:defRPr>
                <a:solidFill>
                  <a:schemeClr val="tx1"/>
                </a:solidFill>
                <a:latin typeface="Garamond" charset="0"/>
                <a:ea typeface="ＭＳ Ｐゴシック" charset="-128"/>
              </a:defRPr>
            </a:lvl8pPr>
            <a:lvl9pPr marL="3886200" indent="-228600" eaLnBrk="0" fontAlgn="base" hangingPunct="0">
              <a:spcBef>
                <a:spcPct val="0"/>
              </a:spcBef>
              <a:spcAft>
                <a:spcPct val="0"/>
              </a:spcAft>
              <a:defRPr>
                <a:solidFill>
                  <a:schemeClr val="tx1"/>
                </a:solidFill>
                <a:latin typeface="Garamond" charset="0"/>
                <a:ea typeface="ＭＳ Ｐゴシック" charset="-128"/>
              </a:defRPr>
            </a:lvl9pPr>
          </a:lstStyle>
          <a:p>
            <a:pPr eaLnBrk="1" hangingPunct="1"/>
            <a:r>
              <a:rPr lang="en-US" altLang="en-US" sz="2400" b="1">
                <a:solidFill>
                  <a:srgbClr val="FF0000"/>
                </a:solidFill>
              </a:rPr>
              <a:t>*</a:t>
            </a:r>
          </a:p>
        </p:txBody>
      </p:sp>
    </p:spTree>
    <p:extLst>
      <p:ext uri="{BB962C8B-B14F-4D97-AF65-F5344CB8AC3E}">
        <p14:creationId xmlns:p14="http://schemas.microsoft.com/office/powerpoint/2010/main" val="980765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t>Chapter Structure</a:t>
            </a:r>
          </a:p>
        </p:txBody>
      </p:sp>
      <p:sp>
        <p:nvSpPr>
          <p:cNvPr id="8195" name="Content Placeholder 2"/>
          <p:cNvSpPr>
            <a:spLocks noGrp="1"/>
          </p:cNvSpPr>
          <p:nvPr>
            <p:ph idx="1"/>
          </p:nvPr>
        </p:nvSpPr>
        <p:spPr/>
        <p:txBody>
          <a:bodyPr/>
          <a:lstStyle/>
          <a:p>
            <a:r>
              <a:rPr lang="en-US" altLang="en-US" sz="2800" dirty="0" smtClean="0"/>
              <a:t>Introductory Video</a:t>
            </a:r>
          </a:p>
          <a:p>
            <a:r>
              <a:rPr lang="en-US" altLang="en-US" sz="2800" dirty="0" smtClean="0"/>
              <a:t>For each subsection:</a:t>
            </a:r>
          </a:p>
          <a:p>
            <a:pPr lvl="1"/>
            <a:r>
              <a:rPr lang="en-US" altLang="en-US" sz="2400" dirty="0" smtClean="0"/>
              <a:t>Learning Objectives</a:t>
            </a:r>
          </a:p>
          <a:p>
            <a:pPr lvl="1"/>
            <a:r>
              <a:rPr lang="en-US" altLang="en-US" sz="2400" dirty="0" smtClean="0"/>
              <a:t>Student dialogue</a:t>
            </a:r>
          </a:p>
          <a:p>
            <a:pPr lvl="1"/>
            <a:r>
              <a:rPr lang="en-US" altLang="en-US" sz="2400" dirty="0" smtClean="0"/>
              <a:t>Conceptual, numerical and interactive activities</a:t>
            </a:r>
          </a:p>
          <a:p>
            <a:r>
              <a:rPr lang="en-US" altLang="en-US" sz="2800" dirty="0" smtClean="0"/>
              <a:t>Extensions</a:t>
            </a:r>
          </a:p>
          <a:p>
            <a:pPr lvl="1"/>
            <a:r>
              <a:rPr lang="en-US" altLang="en-US" sz="2400" dirty="0" smtClean="0"/>
              <a:t>Going Further (astrophysics)</a:t>
            </a:r>
          </a:p>
          <a:p>
            <a:pPr lvl="1"/>
            <a:r>
              <a:rPr lang="en-US" altLang="en-US" sz="2400" dirty="0" smtClean="0"/>
              <a:t>Math Explorations</a:t>
            </a:r>
          </a:p>
          <a:p>
            <a:r>
              <a:rPr lang="en-US" altLang="en-US" sz="2800" dirty="0" smtClean="0"/>
              <a:t>Wrapping it Up Activity – synthesizes LOs</a:t>
            </a:r>
          </a:p>
          <a:p>
            <a:r>
              <a:rPr lang="en-US" altLang="en-US" sz="2800" dirty="0" smtClean="0"/>
              <a:t>Mission Report (submitted for grade)</a:t>
            </a:r>
          </a:p>
        </p:txBody>
      </p:sp>
      <p:sp>
        <p:nvSpPr>
          <p:cNvPr id="81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742950" indent="-285750"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23</a:t>
            </a:r>
          </a:p>
        </p:txBody>
      </p:sp>
    </p:spTree>
    <p:extLst>
      <p:ext uri="{BB962C8B-B14F-4D97-AF65-F5344CB8AC3E}">
        <p14:creationId xmlns:p14="http://schemas.microsoft.com/office/powerpoint/2010/main" val="2580503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600" b="1" dirty="0" smtClean="0"/>
              <a:t>Example Student Dialogue</a:t>
            </a:r>
          </a:p>
        </p:txBody>
      </p:sp>
      <p:sp>
        <p:nvSpPr>
          <p:cNvPr id="921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742950" indent="-285750"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24</a:t>
            </a: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073900" cy="536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625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600" b="1" dirty="0" smtClean="0"/>
              <a:t>Example Conceptual Problems</a:t>
            </a:r>
          </a:p>
        </p:txBody>
      </p:sp>
      <p:pic>
        <p:nvPicPr>
          <p:cNvPr id="1024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417638"/>
            <a:ext cx="7191375" cy="198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128"/>
              </a:defRPr>
            </a:lvl1pPr>
            <a:lvl2pPr marL="742950" indent="-285750" eaLnBrk="0" hangingPunct="0">
              <a:defRPr>
                <a:solidFill>
                  <a:schemeClr val="tx1"/>
                </a:solidFill>
                <a:latin typeface="Garamond" charset="0"/>
                <a:ea typeface="ＭＳ Ｐゴシック" charset="-128"/>
              </a:defRPr>
            </a:lvl2pPr>
            <a:lvl3pPr marL="1143000" indent="-228600" eaLnBrk="0" hangingPunct="0">
              <a:defRPr>
                <a:solidFill>
                  <a:schemeClr val="tx1"/>
                </a:solidFill>
                <a:latin typeface="Garamond" charset="0"/>
                <a:ea typeface="ＭＳ Ｐゴシック" charset="-128"/>
              </a:defRPr>
            </a:lvl3pPr>
            <a:lvl4pPr marL="1600200" indent="-228600" eaLnBrk="0" hangingPunct="0">
              <a:defRPr>
                <a:solidFill>
                  <a:schemeClr val="tx1"/>
                </a:solidFill>
                <a:latin typeface="Garamond" charset="0"/>
                <a:ea typeface="ＭＳ Ｐゴシック" charset="-128"/>
              </a:defRPr>
            </a:lvl4pPr>
            <a:lvl5pPr marL="2057400" indent="-228600" eaLnBrk="0" hangingPunct="0">
              <a:defRPr>
                <a:solidFill>
                  <a:schemeClr val="tx1"/>
                </a:solidFill>
                <a:latin typeface="Garamond" charset="0"/>
                <a:ea typeface="ＭＳ Ｐゴシック" charset="-128"/>
              </a:defRPr>
            </a:lvl5pPr>
            <a:lvl6pPr marL="2514600" indent="-228600" eaLnBrk="0" fontAlgn="base" hangingPunct="0">
              <a:spcBef>
                <a:spcPct val="0"/>
              </a:spcBef>
              <a:spcAft>
                <a:spcPct val="0"/>
              </a:spcAft>
              <a:defRPr>
                <a:solidFill>
                  <a:schemeClr val="tx1"/>
                </a:solidFill>
                <a:latin typeface="Garamond" charset="0"/>
                <a:ea typeface="ＭＳ Ｐゴシック" charset="-128"/>
              </a:defRPr>
            </a:lvl6pPr>
            <a:lvl7pPr marL="2971800" indent="-228600" eaLnBrk="0" fontAlgn="base" hangingPunct="0">
              <a:spcBef>
                <a:spcPct val="0"/>
              </a:spcBef>
              <a:spcAft>
                <a:spcPct val="0"/>
              </a:spcAft>
              <a:defRPr>
                <a:solidFill>
                  <a:schemeClr val="tx1"/>
                </a:solidFill>
                <a:latin typeface="Garamond" charset="0"/>
                <a:ea typeface="ＭＳ Ｐゴシック" charset="-128"/>
              </a:defRPr>
            </a:lvl7pPr>
            <a:lvl8pPr marL="3429000" indent="-228600" eaLnBrk="0" fontAlgn="base" hangingPunct="0">
              <a:spcBef>
                <a:spcPct val="0"/>
              </a:spcBef>
              <a:spcAft>
                <a:spcPct val="0"/>
              </a:spcAft>
              <a:defRPr>
                <a:solidFill>
                  <a:schemeClr val="tx1"/>
                </a:solidFill>
                <a:latin typeface="Garamond" charset="0"/>
                <a:ea typeface="ＭＳ Ｐゴシック" charset="-128"/>
              </a:defRPr>
            </a:lvl8pPr>
            <a:lvl9pPr marL="3886200" indent="-228600" eaLnBrk="0" fontAlgn="base" hangingPunct="0">
              <a:spcBef>
                <a:spcPct val="0"/>
              </a:spcBef>
              <a:spcAft>
                <a:spcPct val="0"/>
              </a:spcAft>
              <a:defRPr>
                <a:solidFill>
                  <a:schemeClr val="tx1"/>
                </a:solidFill>
                <a:latin typeface="Garamond" charset="0"/>
                <a:ea typeface="ＭＳ Ｐゴシック" charset="-128"/>
              </a:defRPr>
            </a:lvl9pPr>
          </a:lstStyle>
          <a:p>
            <a:pPr eaLnBrk="1" hangingPunct="1"/>
            <a:r>
              <a:rPr lang="en-US" altLang="en-US" dirty="0" smtClean="0">
                <a:solidFill>
                  <a:srgbClr val="66CCFF"/>
                </a:solidFill>
                <a:latin typeface="Arial" charset="0"/>
              </a:rPr>
              <a:t>25</a:t>
            </a:r>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62337"/>
            <a:ext cx="7243763" cy="302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03785" y="1756076"/>
            <a:ext cx="3505200" cy="1754326"/>
          </a:xfrm>
          <a:prstGeom prst="rect">
            <a:avLst/>
          </a:prstGeom>
          <a:noFill/>
        </p:spPr>
        <p:txBody>
          <a:bodyPr wrap="square" rtlCol="0">
            <a:spAutoFit/>
          </a:bodyPr>
          <a:lstStyle/>
          <a:p>
            <a:r>
              <a:rPr lang="en-US" dirty="0"/>
              <a:t>To determine the distance a galaxy moved, double click the red version of the galaxy. You will see a green line and be able to read off a distance.</a:t>
            </a:r>
          </a:p>
          <a:p>
            <a:endParaRPr lang="en-US" dirty="0"/>
          </a:p>
        </p:txBody>
      </p:sp>
    </p:spTree>
    <p:extLst>
      <p:ext uri="{BB962C8B-B14F-4D97-AF65-F5344CB8AC3E}">
        <p14:creationId xmlns:p14="http://schemas.microsoft.com/office/powerpoint/2010/main" val="4143028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Interactive</a:t>
            </a:r>
            <a:endParaRPr lang="en-US" b="1" dirty="0"/>
          </a:p>
        </p:txBody>
      </p:sp>
      <p:sp>
        <p:nvSpPr>
          <p:cNvPr id="4"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26</a:t>
            </a:r>
          </a:p>
        </p:txBody>
      </p:sp>
    </p:spTree>
    <p:controls>
      <mc:AlternateContent xmlns:mc="http://schemas.openxmlformats.org/markup-compatibility/2006">
        <mc:Choice xmlns:v="urn:schemas-microsoft-com:vml" Requires="v">
          <p:control spid="3075" name="ShockwaveFlash1" r:id="rId2" imgW="6857143" imgH="5144218"/>
        </mc:Choice>
        <mc:Fallback>
          <p:control name="ShockwaveFlash1" r:id="rId2" imgW="6857143" imgH="5144218">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838200" y="1371600"/>
                  <a:ext cx="6858000" cy="51435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32364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z="3600" b="1" dirty="0" smtClean="0"/>
              <a:t>Example Wrapping it Up</a:t>
            </a:r>
          </a:p>
        </p:txBody>
      </p:sp>
      <p:sp>
        <p:nvSpPr>
          <p:cNvPr id="112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128"/>
              </a:defRPr>
            </a:lvl1pPr>
            <a:lvl2pPr marL="742950" indent="-285750" eaLnBrk="0" hangingPunct="0">
              <a:defRPr>
                <a:solidFill>
                  <a:schemeClr val="tx1"/>
                </a:solidFill>
                <a:latin typeface="Garamond" charset="0"/>
                <a:ea typeface="ＭＳ Ｐゴシック" charset="-128"/>
              </a:defRPr>
            </a:lvl2pPr>
            <a:lvl3pPr marL="1143000" indent="-228600" eaLnBrk="0" hangingPunct="0">
              <a:defRPr>
                <a:solidFill>
                  <a:schemeClr val="tx1"/>
                </a:solidFill>
                <a:latin typeface="Garamond" charset="0"/>
                <a:ea typeface="ＭＳ Ｐゴシック" charset="-128"/>
              </a:defRPr>
            </a:lvl3pPr>
            <a:lvl4pPr marL="1600200" indent="-228600" eaLnBrk="0" hangingPunct="0">
              <a:defRPr>
                <a:solidFill>
                  <a:schemeClr val="tx1"/>
                </a:solidFill>
                <a:latin typeface="Garamond" charset="0"/>
                <a:ea typeface="ＭＳ Ｐゴシック" charset="-128"/>
              </a:defRPr>
            </a:lvl4pPr>
            <a:lvl5pPr marL="2057400" indent="-228600" eaLnBrk="0" hangingPunct="0">
              <a:defRPr>
                <a:solidFill>
                  <a:schemeClr val="tx1"/>
                </a:solidFill>
                <a:latin typeface="Garamond" charset="0"/>
                <a:ea typeface="ＭＳ Ｐゴシック" charset="-128"/>
              </a:defRPr>
            </a:lvl5pPr>
            <a:lvl6pPr marL="2514600" indent="-228600" eaLnBrk="0" fontAlgn="base" hangingPunct="0">
              <a:spcBef>
                <a:spcPct val="0"/>
              </a:spcBef>
              <a:spcAft>
                <a:spcPct val="0"/>
              </a:spcAft>
              <a:defRPr>
                <a:solidFill>
                  <a:schemeClr val="tx1"/>
                </a:solidFill>
                <a:latin typeface="Garamond" charset="0"/>
                <a:ea typeface="ＭＳ Ｐゴシック" charset="-128"/>
              </a:defRPr>
            </a:lvl6pPr>
            <a:lvl7pPr marL="2971800" indent="-228600" eaLnBrk="0" fontAlgn="base" hangingPunct="0">
              <a:spcBef>
                <a:spcPct val="0"/>
              </a:spcBef>
              <a:spcAft>
                <a:spcPct val="0"/>
              </a:spcAft>
              <a:defRPr>
                <a:solidFill>
                  <a:schemeClr val="tx1"/>
                </a:solidFill>
                <a:latin typeface="Garamond" charset="0"/>
                <a:ea typeface="ＭＳ Ｐゴシック" charset="-128"/>
              </a:defRPr>
            </a:lvl7pPr>
            <a:lvl8pPr marL="3429000" indent="-228600" eaLnBrk="0" fontAlgn="base" hangingPunct="0">
              <a:spcBef>
                <a:spcPct val="0"/>
              </a:spcBef>
              <a:spcAft>
                <a:spcPct val="0"/>
              </a:spcAft>
              <a:defRPr>
                <a:solidFill>
                  <a:schemeClr val="tx1"/>
                </a:solidFill>
                <a:latin typeface="Garamond" charset="0"/>
                <a:ea typeface="ＭＳ Ｐゴシック" charset="-128"/>
              </a:defRPr>
            </a:lvl8pPr>
            <a:lvl9pPr marL="3886200" indent="-228600" eaLnBrk="0" fontAlgn="base" hangingPunct="0">
              <a:spcBef>
                <a:spcPct val="0"/>
              </a:spcBef>
              <a:spcAft>
                <a:spcPct val="0"/>
              </a:spcAft>
              <a:defRPr>
                <a:solidFill>
                  <a:schemeClr val="tx1"/>
                </a:solidFill>
                <a:latin typeface="Garamond" charset="0"/>
                <a:ea typeface="ＭＳ Ｐゴシック" charset="-128"/>
              </a:defRPr>
            </a:lvl9pPr>
          </a:lstStyle>
          <a:p>
            <a:pPr eaLnBrk="1" hangingPunct="1"/>
            <a:r>
              <a:rPr lang="en-US" altLang="en-US" dirty="0" smtClean="0">
                <a:solidFill>
                  <a:srgbClr val="66CCFF"/>
                </a:solidFill>
                <a:latin typeface="Arial" charset="0"/>
              </a:rPr>
              <a:t>27</a:t>
            </a:r>
          </a:p>
        </p:txBody>
      </p:sp>
      <p:pic>
        <p:nvPicPr>
          <p:cNvPr id="112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6500"/>
            <a:ext cx="7507288"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872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p:nvPr>
        </p:nvSpPr>
        <p:spPr/>
        <p:txBody>
          <a:bodyPr/>
          <a:lstStyle/>
          <a:p>
            <a:r>
              <a:rPr lang="en-US" altLang="en-US" b="1" dirty="0" smtClean="0"/>
              <a:t>To Learn More:</a:t>
            </a:r>
          </a:p>
        </p:txBody>
      </p:sp>
      <p:sp>
        <p:nvSpPr>
          <p:cNvPr id="13314" name="Content Placeholder 2"/>
          <p:cNvSpPr>
            <a:spLocks noGrp="1"/>
          </p:cNvSpPr>
          <p:nvPr>
            <p:ph idx="1"/>
          </p:nvPr>
        </p:nvSpPr>
        <p:spPr>
          <a:xfrm>
            <a:off x="606425" y="763588"/>
            <a:ext cx="8051800" cy="5794375"/>
          </a:xfrm>
        </p:spPr>
        <p:txBody>
          <a:bodyPr/>
          <a:lstStyle/>
          <a:p>
            <a:pPr algn="ctr">
              <a:buFontTx/>
              <a:buNone/>
            </a:pPr>
            <a:endParaRPr lang="en-US" altLang="en-US" sz="4400" dirty="0" smtClean="0"/>
          </a:p>
          <a:p>
            <a:pPr algn="ctr">
              <a:buFontTx/>
              <a:buNone/>
            </a:pPr>
            <a:r>
              <a:rPr lang="en-US" altLang="en-US" dirty="0" smtClean="0"/>
              <a:t>For free review access, write to </a:t>
            </a:r>
            <a:r>
              <a:rPr lang="en-US" altLang="en-US" dirty="0" smtClean="0">
                <a:hlinkClick r:id="rId2"/>
              </a:rPr>
              <a:t>lynnc@universe.sonoma.edu</a:t>
            </a:r>
            <a:endParaRPr lang="en-US" altLang="en-US" dirty="0" smtClean="0"/>
          </a:p>
          <a:p>
            <a:pPr algn="ctr">
              <a:buFontTx/>
              <a:buNone/>
            </a:pPr>
            <a:endParaRPr lang="en-US" altLang="en-US" dirty="0" smtClean="0"/>
          </a:p>
          <a:p>
            <a:pPr algn="ctr">
              <a:buFontTx/>
              <a:buNone/>
            </a:pPr>
            <a:r>
              <a:rPr lang="en-US" altLang="en-US" dirty="0" smtClean="0"/>
              <a:t>Or check out:</a:t>
            </a:r>
          </a:p>
          <a:p>
            <a:pPr algn="ctr">
              <a:buFontTx/>
              <a:buNone/>
            </a:pPr>
            <a:endParaRPr lang="en-US" altLang="en-US" dirty="0" smtClean="0"/>
          </a:p>
          <a:p>
            <a:pPr algn="ctr">
              <a:buFontTx/>
              <a:buNone/>
            </a:pPr>
            <a:endParaRPr lang="en-US" altLang="en-US" sz="4400" dirty="0" smtClean="0"/>
          </a:p>
          <a:p>
            <a:pPr algn="ctr">
              <a:buFontTx/>
              <a:buNone/>
            </a:pPr>
            <a:endParaRPr lang="en-US" altLang="en-US" sz="4400" dirty="0" smtClean="0"/>
          </a:p>
        </p:txBody>
      </p:sp>
      <p:sp>
        <p:nvSpPr>
          <p:cNvPr id="1331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fld id="{9C8D9B98-E87C-4E64-9039-7072E39CB9C5}" type="slidenum">
              <a:rPr lang="en-US" altLang="en-US" sz="1400" smtClean="0">
                <a:solidFill>
                  <a:srgbClr val="66CCFF"/>
                </a:solidFill>
                <a:latin typeface="Arial" charset="0"/>
              </a:rPr>
              <a:pPr eaLnBrk="1" hangingPunct="1">
                <a:spcBef>
                  <a:spcPct val="0"/>
                </a:spcBef>
                <a:buFontTx/>
                <a:buNone/>
              </a:pPr>
              <a:t>29</a:t>
            </a:fld>
            <a:endParaRPr lang="en-US" altLang="en-US" sz="1400" dirty="0" smtClean="0">
              <a:solidFill>
                <a:srgbClr val="66CCFF"/>
              </a:solidFill>
              <a:latin typeface="Arial" charset="0"/>
            </a:endParaRPr>
          </a:p>
        </p:txBody>
      </p:sp>
      <p:sp>
        <p:nvSpPr>
          <p:cNvPr id="5" name="Title 1"/>
          <p:cNvSpPr txBox="1">
            <a:spLocks/>
          </p:cNvSpPr>
          <p:nvPr/>
        </p:nvSpPr>
        <p:spPr bwMode="auto">
          <a:xfrm>
            <a:off x="685800" y="4040188"/>
            <a:ext cx="7772400" cy="1470025"/>
          </a:xfrm>
          <a:prstGeom prst="rect">
            <a:avLst/>
          </a:prstGeom>
          <a:noFill/>
          <a:ln w="28575">
            <a:noFill/>
            <a:miter lim="800000"/>
            <a:headEnd/>
            <a:tailEnd/>
          </a:ln>
        </p:spPr>
        <p:txBody>
          <a:bodyPr anchor="ctr"/>
          <a:lstStyle>
            <a:lvl1pPr algn="ctr" rtl="0" eaLnBrk="0" fontAlgn="base" hangingPunct="0">
              <a:spcBef>
                <a:spcPct val="0"/>
              </a:spcBef>
              <a:spcAft>
                <a:spcPct val="0"/>
              </a:spcAft>
              <a:defRPr sz="3200" b="1">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b="1">
                <a:solidFill>
                  <a:schemeClr val="bg2"/>
                </a:solidFill>
                <a:latin typeface="Century Gothic" charset="0"/>
                <a:ea typeface="ＭＳ Ｐゴシック" charset="-128"/>
                <a:cs typeface="ＭＳ Ｐゴシック" charset="-128"/>
              </a:defRPr>
            </a:lvl5pPr>
            <a:lvl6pPr marL="457200" algn="ctr" rtl="0" fontAlgn="base">
              <a:spcBef>
                <a:spcPct val="0"/>
              </a:spcBef>
              <a:spcAft>
                <a:spcPct val="0"/>
              </a:spcAft>
              <a:defRPr sz="3200" b="1">
                <a:solidFill>
                  <a:schemeClr val="bg2"/>
                </a:solidFill>
                <a:latin typeface="Century Gothic" charset="0"/>
              </a:defRPr>
            </a:lvl6pPr>
            <a:lvl7pPr marL="914400" algn="ctr" rtl="0" fontAlgn="base">
              <a:spcBef>
                <a:spcPct val="0"/>
              </a:spcBef>
              <a:spcAft>
                <a:spcPct val="0"/>
              </a:spcAft>
              <a:defRPr sz="3200" b="1">
                <a:solidFill>
                  <a:schemeClr val="bg2"/>
                </a:solidFill>
                <a:latin typeface="Century Gothic" charset="0"/>
              </a:defRPr>
            </a:lvl7pPr>
            <a:lvl8pPr marL="1371600" algn="ctr" rtl="0" fontAlgn="base">
              <a:spcBef>
                <a:spcPct val="0"/>
              </a:spcBef>
              <a:spcAft>
                <a:spcPct val="0"/>
              </a:spcAft>
              <a:defRPr sz="3200" b="1">
                <a:solidFill>
                  <a:schemeClr val="bg2"/>
                </a:solidFill>
                <a:latin typeface="Century Gothic" charset="0"/>
              </a:defRPr>
            </a:lvl8pPr>
            <a:lvl9pPr marL="1828800" algn="ctr" rtl="0" fontAlgn="base">
              <a:spcBef>
                <a:spcPct val="0"/>
              </a:spcBef>
              <a:spcAft>
                <a:spcPct val="0"/>
              </a:spcAft>
              <a:defRPr sz="3200" b="1">
                <a:solidFill>
                  <a:schemeClr val="bg2"/>
                </a:solidFill>
                <a:latin typeface="Century Gothic" charset="0"/>
              </a:defRPr>
            </a:lvl9pPr>
          </a:lstStyle>
          <a:p>
            <a:pPr>
              <a:defRPr/>
            </a:pPr>
            <a:r>
              <a:rPr lang="en-US" altLang="en-US" sz="2400" kern="0" dirty="0" smtClean="0">
                <a:ln w="22225">
                  <a:solidFill>
                    <a:schemeClr val="accent2"/>
                  </a:solidFill>
                  <a:prstDash val="solid"/>
                </a:ln>
                <a:solidFill>
                  <a:schemeClr val="accent2">
                    <a:lumMod val="40000"/>
                    <a:lumOff val="60000"/>
                  </a:schemeClr>
                </a:solidFill>
              </a:rPr>
              <a:t>http://www.greatriverlearning.com/Cosmology</a:t>
            </a:r>
          </a:p>
        </p:txBody>
      </p:sp>
    </p:spTree>
    <p:extLst>
      <p:ext uri="{BB962C8B-B14F-4D97-AF65-F5344CB8AC3E}">
        <p14:creationId xmlns:p14="http://schemas.microsoft.com/office/powerpoint/2010/main" val="3931287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gort_inside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53" y="2779712"/>
            <a:ext cx="2552700" cy="191452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381153" y="304800"/>
            <a:ext cx="87628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dirty="0">
                <a:solidFill>
                  <a:schemeClr val="tx1"/>
                </a:solidFill>
              </a:rPr>
              <a:t>The </a:t>
            </a:r>
            <a:r>
              <a:rPr lang="en-US" altLang="en-US" sz="3600" b="1" dirty="0" smtClean="0">
                <a:solidFill>
                  <a:schemeClr val="tx1"/>
                </a:solidFill>
              </a:rPr>
              <a:t>Global </a:t>
            </a:r>
            <a:r>
              <a:rPr lang="en-US" altLang="en-US" sz="3600" b="1" dirty="0">
                <a:solidFill>
                  <a:schemeClr val="tx1"/>
                </a:solidFill>
              </a:rPr>
              <a:t>Telescope </a:t>
            </a:r>
            <a:r>
              <a:rPr lang="en-US" altLang="en-US" sz="3600" b="1" dirty="0" smtClean="0">
                <a:solidFill>
                  <a:schemeClr val="tx1"/>
                </a:solidFill>
              </a:rPr>
              <a:t>Network</a:t>
            </a:r>
            <a:endParaRPr lang="en-US" altLang="en-US" sz="3600" b="1" dirty="0">
              <a:solidFill>
                <a:schemeClr val="tx1"/>
              </a:solidFill>
            </a:endParaRPr>
          </a:p>
        </p:txBody>
      </p:sp>
      <p:pic>
        <p:nvPicPr>
          <p:cNvPr id="2054" name="Picture 6" descr="ngc7742_hst_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2338" y="2210927"/>
            <a:ext cx="1981200" cy="1863725"/>
          </a:xfrm>
          <a:prstGeom prst="rect">
            <a:avLst/>
          </a:prstGeom>
          <a:noFill/>
          <a:extLst>
            <a:ext uri="{909E8E84-426E-40DD-AFC4-6F175D3DCCD1}">
              <a14:hiddenFill xmlns:a14="http://schemas.microsoft.com/office/drawing/2010/main">
                <a:solidFill>
                  <a:srgbClr val="FFFFFF"/>
                </a:solidFill>
              </a14:hiddenFill>
            </a:ext>
          </a:extLst>
        </p:spPr>
      </p:pic>
      <p:sp>
        <p:nvSpPr>
          <p:cNvPr id="2058" name="Line 10"/>
          <p:cNvSpPr>
            <a:spLocks noChangeShapeType="1"/>
          </p:cNvSpPr>
          <p:nvPr/>
        </p:nvSpPr>
        <p:spPr bwMode="auto">
          <a:xfrm flipV="1">
            <a:off x="2438400" y="3017837"/>
            <a:ext cx="1981200" cy="944562"/>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61" name="Picture 13" descr="brain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5194300"/>
            <a:ext cx="1666875" cy="1206500"/>
          </a:xfrm>
          <a:prstGeom prst="rect">
            <a:avLst/>
          </a:prstGeom>
          <a:noFill/>
          <a:extLst>
            <a:ext uri="{909E8E84-426E-40DD-AFC4-6F175D3DCCD1}">
              <a14:hiddenFill xmlns:a14="http://schemas.microsoft.com/office/drawing/2010/main">
                <a:solidFill>
                  <a:srgbClr val="FFFFFF"/>
                </a:solidFill>
              </a14:hiddenFill>
            </a:ext>
          </a:extLst>
        </p:spPr>
      </p:pic>
      <p:sp>
        <p:nvSpPr>
          <p:cNvPr id="2062" name="Line 14"/>
          <p:cNvSpPr>
            <a:spLocks noChangeShapeType="1"/>
          </p:cNvSpPr>
          <p:nvPr/>
        </p:nvSpPr>
        <p:spPr bwMode="auto">
          <a:xfrm>
            <a:off x="1657503" y="4554080"/>
            <a:ext cx="2038197" cy="124347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6" name="Line 18"/>
          <p:cNvSpPr>
            <a:spLocks noChangeShapeType="1"/>
          </p:cNvSpPr>
          <p:nvPr/>
        </p:nvSpPr>
        <p:spPr bwMode="auto">
          <a:xfrm>
            <a:off x="4408488" y="3025775"/>
            <a:ext cx="2286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7" name="Line 19"/>
          <p:cNvSpPr>
            <a:spLocks noChangeShapeType="1"/>
          </p:cNvSpPr>
          <p:nvPr/>
        </p:nvSpPr>
        <p:spPr bwMode="auto">
          <a:xfrm flipH="1">
            <a:off x="3962400" y="3276600"/>
            <a:ext cx="2732088" cy="2209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p:cNvSpPr/>
          <p:nvPr/>
        </p:nvSpPr>
        <p:spPr>
          <a:xfrm>
            <a:off x="5842065" y="4824381"/>
            <a:ext cx="2608406" cy="341632"/>
          </a:xfrm>
          <a:prstGeom prst="rect">
            <a:avLst/>
          </a:prstGeom>
        </p:spPr>
        <p:txBody>
          <a:bodyPr wrap="none">
            <a:spAutoFit/>
          </a:bodyPr>
          <a:lstStyle/>
          <a:p>
            <a:pPr>
              <a:lnSpc>
                <a:spcPct val="90000"/>
              </a:lnSpc>
            </a:pPr>
            <a:r>
              <a:rPr lang="en-US" b="1" dirty="0"/>
              <a:t>http://gtn.sonoma.edu</a:t>
            </a:r>
          </a:p>
        </p:txBody>
      </p:sp>
      <p:pic>
        <p:nvPicPr>
          <p:cNvPr id="14" name="Picture 4" descr="GLASTsat02no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7236">
            <a:off x="5629482" y="2394288"/>
            <a:ext cx="3534813" cy="12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2</a:t>
            </a:r>
          </a:p>
        </p:txBody>
      </p:sp>
    </p:spTree>
    <p:extLst>
      <p:ext uri="{BB962C8B-B14F-4D97-AF65-F5344CB8AC3E}">
        <p14:creationId xmlns:p14="http://schemas.microsoft.com/office/powerpoint/2010/main" val="46731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repeatCount="indefinite" fill="hold" grpId="0" nodeType="withEffect">
                                  <p:stCondLst>
                                    <p:cond delay="0"/>
                                  </p:stCondLst>
                                  <p:endCondLst>
                                    <p:cond evt="onNext" delay="0">
                                      <p:tgtEl>
                                        <p:sldTgt/>
                                      </p:tgtEl>
                                    </p:cond>
                                  </p:endCondLst>
                                  <p:childTnLst>
                                    <p:set>
                                      <p:cBhvr>
                                        <p:cTn id="6" dur="1" fill="hold">
                                          <p:stCondLst>
                                            <p:cond delay="0"/>
                                          </p:stCondLst>
                                        </p:cTn>
                                        <p:tgtEl>
                                          <p:spTgt spid="2058"/>
                                        </p:tgtEl>
                                        <p:attrNameLst>
                                          <p:attrName>style.visibility</p:attrName>
                                        </p:attrNameLst>
                                      </p:cBhvr>
                                      <p:to>
                                        <p:strVal val="visible"/>
                                      </p:to>
                                    </p:set>
                                    <p:animEffect transition="in" filter="wipe(right)">
                                      <p:cBhvr>
                                        <p:cTn id="7" dur="1000"/>
                                        <p:tgtEl>
                                          <p:spTgt spid="2058"/>
                                        </p:tgtEl>
                                      </p:cBhvr>
                                    </p:animEffect>
                                  </p:childTnLst>
                                </p:cTn>
                              </p:par>
                            </p:childTnLst>
                          </p:cTn>
                        </p:par>
                        <p:par>
                          <p:cTn id="8" fill="hold" nodeType="afterGroup">
                            <p:stCondLst>
                              <p:cond delay="1000"/>
                            </p:stCondLst>
                            <p:childTnLst>
                              <p:par>
                                <p:cTn id="9" presetID="22" presetClass="entr" presetSubtype="8" repeatCount="indefinite" fill="hold" grpId="0" nodeType="afterEffect">
                                  <p:stCondLst>
                                    <p:cond delay="500"/>
                                  </p:stCondLst>
                                  <p:endCondLst>
                                    <p:cond evt="onNext" delay="0">
                                      <p:tgtEl>
                                        <p:sldTgt/>
                                      </p:tgtEl>
                                    </p:cond>
                                  </p:endCondLst>
                                  <p:childTnLst>
                                    <p:set>
                                      <p:cBhvr>
                                        <p:cTn id="10" dur="1" fill="hold">
                                          <p:stCondLst>
                                            <p:cond delay="0"/>
                                          </p:stCondLst>
                                        </p:cTn>
                                        <p:tgtEl>
                                          <p:spTgt spid="2062"/>
                                        </p:tgtEl>
                                        <p:attrNameLst>
                                          <p:attrName>style.visibility</p:attrName>
                                        </p:attrNameLst>
                                      </p:cBhvr>
                                      <p:to>
                                        <p:strVal val="visible"/>
                                      </p:to>
                                    </p:set>
                                    <p:animEffect transition="in" filter="wipe(left)">
                                      <p:cBhvr>
                                        <p:cTn id="11" dur="1000"/>
                                        <p:tgtEl>
                                          <p:spTgt spid="2062"/>
                                        </p:tgtEl>
                                      </p:cBhvr>
                                    </p:animEffect>
                                  </p:childTnLst>
                                </p:cTn>
                              </p:par>
                            </p:childTnLst>
                          </p:cTn>
                        </p:par>
                        <p:par>
                          <p:cTn id="12" fill="hold" nodeType="afterGroup">
                            <p:stCondLst>
                              <p:cond delay="2500"/>
                            </p:stCondLst>
                            <p:childTnLst>
                              <p:par>
                                <p:cTn id="13" presetID="22" presetClass="entr" presetSubtype="8" repeatCount="indefinite" fill="hold" grpId="0" nodeType="afterEffect">
                                  <p:stCondLst>
                                    <p:cond delay="500"/>
                                  </p:stCondLst>
                                  <p:endCondLst>
                                    <p:cond evt="onNext" delay="0">
                                      <p:tgtEl>
                                        <p:sldTgt/>
                                      </p:tgtEl>
                                    </p:cond>
                                  </p:endCondLst>
                                  <p:childTnLst>
                                    <p:set>
                                      <p:cBhvr>
                                        <p:cTn id="14" dur="1" fill="hold">
                                          <p:stCondLst>
                                            <p:cond delay="0"/>
                                          </p:stCondLst>
                                        </p:cTn>
                                        <p:tgtEl>
                                          <p:spTgt spid="2066"/>
                                        </p:tgtEl>
                                        <p:attrNameLst>
                                          <p:attrName>style.visibility</p:attrName>
                                        </p:attrNameLst>
                                      </p:cBhvr>
                                      <p:to>
                                        <p:strVal val="visible"/>
                                      </p:to>
                                    </p:set>
                                    <p:animEffect transition="in" filter="wipe(left)">
                                      <p:cBhvr>
                                        <p:cTn id="15" dur="1000"/>
                                        <p:tgtEl>
                                          <p:spTgt spid="2066"/>
                                        </p:tgtEl>
                                      </p:cBhvr>
                                    </p:animEffect>
                                  </p:childTnLst>
                                </p:cTn>
                              </p:par>
                            </p:childTnLst>
                          </p:cTn>
                        </p:par>
                        <p:par>
                          <p:cTn id="16" fill="hold" nodeType="afterGroup">
                            <p:stCondLst>
                              <p:cond delay="4000"/>
                            </p:stCondLst>
                            <p:childTnLst>
                              <p:par>
                                <p:cTn id="17" presetID="22" presetClass="entr" presetSubtype="2" repeatCount="indefinite" fill="hold" grpId="0" nodeType="afterEffect">
                                  <p:stCondLst>
                                    <p:cond delay="500"/>
                                  </p:stCondLst>
                                  <p:endCondLst>
                                    <p:cond evt="onNext" delay="0">
                                      <p:tgtEl>
                                        <p:sldTgt/>
                                      </p:tgtEl>
                                    </p:cond>
                                  </p:endCondLst>
                                  <p:childTnLst>
                                    <p:set>
                                      <p:cBhvr>
                                        <p:cTn id="18" dur="1" fill="hold">
                                          <p:stCondLst>
                                            <p:cond delay="0"/>
                                          </p:stCondLst>
                                        </p:cTn>
                                        <p:tgtEl>
                                          <p:spTgt spid="2067"/>
                                        </p:tgtEl>
                                        <p:attrNameLst>
                                          <p:attrName>style.visibility</p:attrName>
                                        </p:attrNameLst>
                                      </p:cBhvr>
                                      <p:to>
                                        <p:strVal val="visible"/>
                                      </p:to>
                                    </p:set>
                                    <p:animEffect transition="in" filter="wipe(right)">
                                      <p:cBhvr>
                                        <p:cTn id="19" dur="1000"/>
                                        <p:tgtEl>
                                          <p:spTgt spid="2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P spid="2062" grpId="0" animBg="1"/>
      <p:bldP spid="2066" grpId="0" animBg="1"/>
      <p:bldP spid="20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GTN partners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95400"/>
            <a:ext cx="7312333" cy="4829839"/>
          </a:xfrm>
        </p:spPr>
      </p:pic>
      <p:sp>
        <p:nvSpPr>
          <p:cNvPr id="5" name="TextBox 4"/>
          <p:cNvSpPr txBox="1"/>
          <p:nvPr/>
        </p:nvSpPr>
        <p:spPr>
          <a:xfrm>
            <a:off x="1295400" y="6248400"/>
            <a:ext cx="6705600" cy="369332"/>
          </a:xfrm>
          <a:prstGeom prst="rect">
            <a:avLst/>
          </a:prstGeom>
          <a:noFill/>
        </p:spPr>
        <p:txBody>
          <a:bodyPr wrap="square" rtlCol="0">
            <a:spAutoFit/>
          </a:bodyPr>
          <a:lstStyle/>
          <a:p>
            <a:r>
              <a:rPr lang="en-US" dirty="0" smtClean="0"/>
              <a:t>42 partners: especially UNC’s PROMPT network in Chile</a:t>
            </a:r>
            <a:endParaRPr lang="en-US" dirty="0"/>
          </a:p>
        </p:txBody>
      </p:sp>
      <p:sp>
        <p:nvSpPr>
          <p:cNvPr id="6"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3</a:t>
            </a:r>
          </a:p>
        </p:txBody>
      </p:sp>
    </p:spTree>
    <p:extLst>
      <p:ext uri="{BB962C8B-B14F-4D97-AF65-F5344CB8AC3E}">
        <p14:creationId xmlns:p14="http://schemas.microsoft.com/office/powerpoint/2010/main" val="4221870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600" b="1" dirty="0" smtClean="0"/>
              <a:t>Fermi Gamma-ray Space Telescope</a:t>
            </a:r>
          </a:p>
        </p:txBody>
      </p:sp>
      <p:sp>
        <p:nvSpPr>
          <p:cNvPr id="12291" name="Rectangle 3"/>
          <p:cNvSpPr>
            <a:spLocks noGrp="1" noChangeArrowheads="1"/>
          </p:cNvSpPr>
          <p:nvPr>
            <p:ph idx="1"/>
          </p:nvPr>
        </p:nvSpPr>
        <p:spPr>
          <a:xfrm>
            <a:off x="457200" y="1600200"/>
            <a:ext cx="5791200" cy="4525963"/>
          </a:xfrm>
        </p:spPr>
        <p:txBody>
          <a:bodyPr/>
          <a:lstStyle/>
          <a:p>
            <a:pPr eaLnBrk="1" hangingPunct="1">
              <a:buFontTx/>
              <a:buNone/>
            </a:pPr>
            <a:endParaRPr lang="en-US" altLang="en-US" dirty="0" smtClean="0"/>
          </a:p>
          <a:p>
            <a:pPr eaLnBrk="1" hangingPunct="1"/>
            <a:r>
              <a:rPr lang="en-US" altLang="en-US" dirty="0" smtClean="0"/>
              <a:t>Launched June 11, 2008</a:t>
            </a:r>
          </a:p>
          <a:p>
            <a:pPr eaLnBrk="1" hangingPunct="1"/>
            <a:r>
              <a:rPr lang="en-US" altLang="en-US" dirty="0" smtClean="0"/>
              <a:t>Studies gamma rays </a:t>
            </a:r>
            <a:br>
              <a:rPr lang="en-US" altLang="en-US" dirty="0" smtClean="0"/>
            </a:br>
            <a:r>
              <a:rPr lang="en-US" altLang="en-US" dirty="0" smtClean="0"/>
              <a:t>over a very wide energy range</a:t>
            </a:r>
          </a:p>
          <a:p>
            <a:pPr eaLnBrk="1" hangingPunct="1"/>
            <a:r>
              <a:rPr lang="en-US" altLang="en-US" dirty="0" smtClean="0">
                <a:hlinkClick r:id="rId2"/>
              </a:rPr>
              <a:t>http://www.nasa.gov/fermi</a:t>
            </a:r>
            <a:r>
              <a:rPr lang="en-US" altLang="en-US" dirty="0" smtClean="0"/>
              <a:t> </a:t>
            </a:r>
          </a:p>
        </p:txBody>
      </p:sp>
      <p:pic>
        <p:nvPicPr>
          <p:cNvPr id="12292" name="Picture 4" descr="GLASTsat02no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236">
            <a:off x="5257800" y="2438400"/>
            <a:ext cx="41036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4</a:t>
            </a:r>
          </a:p>
        </p:txBody>
      </p:sp>
    </p:spTree>
    <p:extLst>
      <p:ext uri="{BB962C8B-B14F-4D97-AF65-F5344CB8AC3E}">
        <p14:creationId xmlns:p14="http://schemas.microsoft.com/office/powerpoint/2010/main" val="182130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74700" y="533400"/>
            <a:ext cx="7315200" cy="609600"/>
          </a:xfrm>
        </p:spPr>
        <p:txBody>
          <a:bodyPr/>
          <a:lstStyle/>
          <a:p>
            <a:r>
              <a:rPr lang="en-US" b="1" dirty="0" smtClean="0"/>
              <a:t>GORT at Pepperwood</a:t>
            </a:r>
            <a:endParaRPr lang="en-US" b="1" dirty="0"/>
          </a:p>
        </p:txBody>
      </p:sp>
      <p:sp>
        <p:nvSpPr>
          <p:cNvPr id="191491" name="Rectangle 3"/>
          <p:cNvSpPr>
            <a:spLocks noGrp="1" noChangeArrowheads="1"/>
          </p:cNvSpPr>
          <p:nvPr>
            <p:ph idx="1"/>
          </p:nvPr>
        </p:nvSpPr>
        <p:spPr>
          <a:xfrm>
            <a:off x="134938" y="2259013"/>
            <a:ext cx="3976687" cy="4200525"/>
          </a:xfrm>
        </p:spPr>
        <p:txBody>
          <a:bodyPr/>
          <a:lstStyle/>
          <a:p>
            <a:pPr>
              <a:lnSpc>
                <a:spcPct val="90000"/>
              </a:lnSpc>
            </a:pPr>
            <a:r>
              <a:rPr lang="en-US" sz="2800" dirty="0"/>
              <a:t>Students do ground-based visible-light observations using remote telescopes</a:t>
            </a:r>
          </a:p>
          <a:p>
            <a:pPr>
              <a:lnSpc>
                <a:spcPct val="90000"/>
              </a:lnSpc>
            </a:pPr>
            <a:r>
              <a:rPr lang="en-US" sz="2800" dirty="0"/>
              <a:t>GRBs and flaring blazars</a:t>
            </a:r>
          </a:p>
          <a:p>
            <a:pPr>
              <a:lnSpc>
                <a:spcPct val="90000"/>
              </a:lnSpc>
            </a:pPr>
            <a:r>
              <a:rPr lang="en-US" sz="2800" dirty="0"/>
              <a:t>Coordinated with Fermi and </a:t>
            </a:r>
            <a:r>
              <a:rPr lang="en-US" sz="2800" dirty="0" smtClean="0"/>
              <a:t>Swift satellite data</a:t>
            </a:r>
            <a:endParaRPr lang="en-US" sz="2800" dirty="0"/>
          </a:p>
        </p:txBody>
      </p:sp>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l="15173" r="7587"/>
          <a:stretch>
            <a:fillRect/>
          </a:stretch>
        </p:blipFill>
        <p:spPr bwMode="auto">
          <a:xfrm>
            <a:off x="4343400" y="2235200"/>
            <a:ext cx="3962400" cy="3848100"/>
          </a:xfrm>
          <a:prstGeom prst="rect">
            <a:avLst/>
          </a:prstGeom>
          <a:noFill/>
          <a:ln w="38100" cap="sq">
            <a:solidFill>
              <a:srgbClr val="000099"/>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5</a:t>
            </a:r>
          </a:p>
        </p:txBody>
      </p:sp>
    </p:spTree>
    <p:extLst>
      <p:ext uri="{BB962C8B-B14F-4D97-AF65-F5344CB8AC3E}">
        <p14:creationId xmlns:p14="http://schemas.microsoft.com/office/powerpoint/2010/main" val="7473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609601"/>
            <a:ext cx="8458200" cy="990600"/>
          </a:xfrm>
        </p:spPr>
        <p:txBody>
          <a:bodyPr/>
          <a:lstStyle/>
          <a:p>
            <a:r>
              <a:rPr lang="en-US" sz="3600" b="1" dirty="0"/>
              <a:t>Gamma-ray Jets from Active Galaxies</a:t>
            </a:r>
          </a:p>
        </p:txBody>
      </p:sp>
      <p:sp>
        <p:nvSpPr>
          <p:cNvPr id="197635" name="Rectangle 3"/>
          <p:cNvSpPr>
            <a:spLocks noGrp="1" noChangeArrowheads="1"/>
          </p:cNvSpPr>
          <p:nvPr>
            <p:ph idx="1"/>
          </p:nvPr>
        </p:nvSpPr>
        <p:spPr>
          <a:xfrm>
            <a:off x="685800" y="1744663"/>
            <a:ext cx="3676650" cy="4543425"/>
          </a:xfrm>
        </p:spPr>
        <p:txBody>
          <a:bodyPr/>
          <a:lstStyle/>
          <a:p>
            <a:r>
              <a:rPr lang="en-US" sz="2800"/>
              <a:t> Jets flare dramatically in gamma rays</a:t>
            </a:r>
          </a:p>
          <a:p>
            <a:r>
              <a:rPr lang="en-US" sz="2800"/>
              <a:t> Galaxies that point their jets at us are called “blazars”</a:t>
            </a:r>
          </a:p>
          <a:p>
            <a:r>
              <a:rPr lang="en-US" sz="2800"/>
              <a:t>How do the black holes send out jets?</a:t>
            </a:r>
          </a:p>
        </p:txBody>
      </p:sp>
      <p:pic>
        <p:nvPicPr>
          <p:cNvPr id="197636" name="Picture 4" descr="activegalax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981200"/>
            <a:ext cx="4419600" cy="3644900"/>
          </a:xfrm>
          <a:prstGeom prst="rect">
            <a:avLst/>
          </a:prstGeom>
          <a:noFill/>
          <a:extLst>
            <a:ext uri="{909E8E84-426E-40DD-AFC4-6F175D3DCCD1}">
              <a14:hiddenFill xmlns:a14="http://schemas.microsoft.com/office/drawing/2010/main">
                <a:solidFill>
                  <a:srgbClr val="FFFFFF"/>
                </a:solidFill>
              </a14:hiddenFill>
            </a:ext>
          </a:extLst>
        </p:spPr>
      </p:pic>
      <p:sp>
        <p:nvSpPr>
          <p:cNvPr id="197637" name="Text Box 5"/>
          <p:cNvSpPr txBox="1">
            <a:spLocks noChangeArrowheads="1"/>
          </p:cNvSpPr>
          <p:nvPr/>
        </p:nvSpPr>
        <p:spPr bwMode="auto">
          <a:xfrm>
            <a:off x="4495800" y="5707062"/>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dirty="0">
                <a:latin typeface="Tahoma" pitchFamily="34" charset="0"/>
              </a:rPr>
              <a:t>Art by </a:t>
            </a:r>
            <a:r>
              <a:rPr lang="en-US" dirty="0" err="1">
                <a:latin typeface="Tahoma" pitchFamily="34" charset="0"/>
              </a:rPr>
              <a:t>Aurore</a:t>
            </a:r>
            <a:r>
              <a:rPr lang="en-US" dirty="0">
                <a:latin typeface="Tahoma" pitchFamily="34" charset="0"/>
              </a:rPr>
              <a:t> </a:t>
            </a:r>
            <a:r>
              <a:rPr lang="en-US" dirty="0" err="1">
                <a:latin typeface="Tahoma" pitchFamily="34" charset="0"/>
              </a:rPr>
              <a:t>Simonnet</a:t>
            </a:r>
            <a:endParaRPr lang="en-US" dirty="0">
              <a:latin typeface="Tahoma" pitchFamily="34" charset="0"/>
            </a:endParaRPr>
          </a:p>
        </p:txBody>
      </p:sp>
      <p:sp>
        <p:nvSpPr>
          <p:cNvPr id="6"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6</a:t>
            </a:r>
          </a:p>
        </p:txBody>
      </p:sp>
    </p:spTree>
    <p:extLst>
      <p:ext uri="{BB962C8B-B14F-4D97-AF65-F5344CB8AC3E}">
        <p14:creationId xmlns:p14="http://schemas.microsoft.com/office/powerpoint/2010/main" val="262919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85800" y="381000"/>
            <a:ext cx="8001000" cy="1012825"/>
          </a:xfrm>
        </p:spPr>
        <p:txBody>
          <a:bodyPr/>
          <a:lstStyle/>
          <a:p>
            <a:r>
              <a:rPr lang="en-US" sz="3600" b="1" dirty="0"/>
              <a:t>Monitoring Flares from “Blazars”</a:t>
            </a:r>
          </a:p>
        </p:txBody>
      </p:sp>
      <p:sp>
        <p:nvSpPr>
          <p:cNvPr id="146437" name="Rectangle 5"/>
          <p:cNvSpPr>
            <a:spLocks noGrp="1" noChangeArrowheads="1"/>
          </p:cNvSpPr>
          <p:nvPr>
            <p:ph idx="1"/>
          </p:nvPr>
        </p:nvSpPr>
        <p:spPr>
          <a:xfrm>
            <a:off x="304800" y="1511074"/>
            <a:ext cx="3295650" cy="48768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pPr>
            <a:r>
              <a:rPr lang="en-US" sz="2400" dirty="0"/>
              <a:t>Fermi scans the entire sky every 3 hours</a:t>
            </a:r>
          </a:p>
          <a:p>
            <a:pPr>
              <a:lnSpc>
                <a:spcPct val="80000"/>
              </a:lnSpc>
            </a:pPr>
            <a:r>
              <a:rPr lang="en-US" sz="2400" dirty="0"/>
              <a:t>So </a:t>
            </a:r>
            <a:r>
              <a:rPr lang="en-US" sz="2400" dirty="0" err="1"/>
              <a:t>blazar</a:t>
            </a:r>
            <a:r>
              <a:rPr lang="en-US" sz="2400" dirty="0"/>
              <a:t> flares can be seen on relatively short time scales</a:t>
            </a:r>
          </a:p>
          <a:p>
            <a:pPr>
              <a:lnSpc>
                <a:spcPct val="80000"/>
              </a:lnSpc>
            </a:pPr>
            <a:r>
              <a:rPr lang="en-US" sz="2400" dirty="0"/>
              <a:t>Coordinated campaigns with many ground-based telescopes are providing information about how the flares are occurring</a:t>
            </a:r>
          </a:p>
        </p:txBody>
      </p:sp>
      <p:pic>
        <p:nvPicPr>
          <p:cNvPr id="146436" name="Picture 4" descr="1502flar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25" y="1404711"/>
            <a:ext cx="4413319" cy="453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7</a:t>
            </a:r>
          </a:p>
        </p:txBody>
      </p:sp>
    </p:spTree>
    <p:extLst>
      <p:ext uri="{BB962C8B-B14F-4D97-AF65-F5344CB8AC3E}">
        <p14:creationId xmlns:p14="http://schemas.microsoft.com/office/powerpoint/2010/main" val="374309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88913" y="274638"/>
            <a:ext cx="8497887" cy="1143000"/>
          </a:xfrm>
        </p:spPr>
        <p:txBody>
          <a:bodyPr/>
          <a:lstStyle/>
          <a:p>
            <a:r>
              <a:rPr lang="en-US" altLang="en-US" b="1" smtClean="0"/>
              <a:t>More super than a supernova?</a:t>
            </a:r>
          </a:p>
        </p:txBody>
      </p:sp>
      <p:sp>
        <p:nvSpPr>
          <p:cNvPr id="28675" name="Content Placeholder 2"/>
          <p:cNvSpPr>
            <a:spLocks noGrp="1"/>
          </p:cNvSpPr>
          <p:nvPr>
            <p:ph idx="1"/>
          </p:nvPr>
        </p:nvSpPr>
        <p:spPr>
          <a:xfrm>
            <a:off x="457200" y="1219200"/>
            <a:ext cx="8229600" cy="4525963"/>
          </a:xfrm>
        </p:spPr>
        <p:txBody>
          <a:bodyPr/>
          <a:lstStyle/>
          <a:p>
            <a:r>
              <a:rPr lang="en-US" altLang="en-US" sz="2400" smtClean="0"/>
              <a:t>A gamma-ray burst!</a:t>
            </a:r>
          </a:p>
          <a:p>
            <a:pPr eaLnBrk="1" hangingPunct="1">
              <a:lnSpc>
                <a:spcPct val="90000"/>
              </a:lnSpc>
              <a:buClr>
                <a:schemeClr val="tx1"/>
              </a:buClr>
            </a:pPr>
            <a:r>
              <a:rPr lang="en-US" altLang="en-US" sz="2400" smtClean="0"/>
              <a:t>Long bursts (&gt;2 seconds) may be from a hypernova: a super-supernova</a:t>
            </a:r>
          </a:p>
          <a:p>
            <a:pPr eaLnBrk="1" hangingPunct="1">
              <a:lnSpc>
                <a:spcPct val="90000"/>
              </a:lnSpc>
              <a:buClr>
                <a:schemeClr val="tx1"/>
              </a:buClr>
            </a:pPr>
            <a:r>
              <a:rPr lang="en-US" altLang="en-US" sz="2400" smtClean="0"/>
              <a:t>Short bursts (&lt;2 s) may be from merging neutron stars</a:t>
            </a:r>
          </a:p>
          <a:p>
            <a:pPr eaLnBrk="1" hangingPunct="1">
              <a:lnSpc>
                <a:spcPct val="90000"/>
              </a:lnSpc>
              <a:buClr>
                <a:schemeClr val="tx1"/>
              </a:buClr>
            </a:pPr>
            <a:r>
              <a:rPr lang="en-US" altLang="en-US" sz="2400" smtClean="0"/>
              <a:t>GRBs are birth cries of black holes</a:t>
            </a:r>
          </a:p>
          <a:p>
            <a:pPr eaLnBrk="1" hangingPunct="1">
              <a:lnSpc>
                <a:spcPct val="90000"/>
              </a:lnSpc>
              <a:buClr>
                <a:schemeClr val="tx1"/>
              </a:buClr>
            </a:pPr>
            <a:r>
              <a:rPr lang="en-US" altLang="en-US" sz="2400" smtClean="0"/>
              <a:t>Each GRB emits as much energy as our Sun in its entire lifetime!</a:t>
            </a:r>
          </a:p>
          <a:p>
            <a:pPr eaLnBrk="1" hangingPunct="1">
              <a:lnSpc>
                <a:spcPct val="90000"/>
              </a:lnSpc>
              <a:buClr>
                <a:schemeClr val="tx1"/>
              </a:buClr>
            </a:pPr>
            <a:endParaRPr lang="en-US" altLang="en-US" sz="2800" smtClean="0"/>
          </a:p>
        </p:txBody>
      </p:sp>
      <p:pic>
        <p:nvPicPr>
          <p:cNvPr id="3" name="69476main_binary_merger.mpe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284663" y="43815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9479main_collapsar.mpe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685800" y="43815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p:cNvSpPr>
            <a:spLocks noGrp="1"/>
          </p:cNvSpPr>
          <p:nvPr>
            <p:ph type="sldNum" sz="quarter" idx="12"/>
          </p:nvPr>
        </p:nvSpPr>
        <p:spPr>
          <a:xfrm>
            <a:off x="60198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Gill Sans" charset="0"/>
                <a:ea typeface="ＭＳ Ｐゴシック" charset="-128"/>
              </a:defRPr>
            </a:lvl1pPr>
            <a:lvl2pPr marL="37931725" indent="-37474525" eaLnBrk="0" hangingPunct="0">
              <a:spcBef>
                <a:spcPct val="20000"/>
              </a:spcBef>
              <a:buFont typeface="Times" charset="0"/>
              <a:buChar char="•"/>
              <a:defRPr sz="2800">
                <a:solidFill>
                  <a:schemeClr val="bg1"/>
                </a:solidFill>
                <a:latin typeface="Gill Sans" charset="0"/>
                <a:ea typeface="ＭＳ Ｐゴシック" charset="-128"/>
              </a:defRPr>
            </a:lvl2pPr>
            <a:lvl3pPr marL="1143000" indent="-228600" eaLnBrk="0" hangingPunct="0">
              <a:spcBef>
                <a:spcPct val="20000"/>
              </a:spcBef>
              <a:buChar char="•"/>
              <a:defRPr sz="2400">
                <a:solidFill>
                  <a:srgbClr val="FFFF00"/>
                </a:solidFill>
                <a:latin typeface="Gill Sans" charset="0"/>
                <a:ea typeface="ＭＳ Ｐゴシック" charset="-128"/>
              </a:defRPr>
            </a:lvl3pPr>
            <a:lvl4pPr marL="1600200" indent="-228600" eaLnBrk="0" hangingPunct="0">
              <a:spcBef>
                <a:spcPct val="20000"/>
              </a:spcBef>
              <a:buChar char="–"/>
              <a:defRPr sz="2000">
                <a:solidFill>
                  <a:srgbClr val="FFFF00"/>
                </a:solidFill>
                <a:latin typeface="Gill Sans" charset="0"/>
                <a:ea typeface="ＭＳ Ｐゴシック" charset="-128"/>
              </a:defRPr>
            </a:lvl4pPr>
            <a:lvl5pPr marL="2057400" indent="-228600" eaLnBrk="0" hangingPunct="0">
              <a:spcBef>
                <a:spcPct val="20000"/>
              </a:spcBef>
              <a:buChar char="»"/>
              <a:defRPr sz="2000">
                <a:solidFill>
                  <a:srgbClr val="FFFF00"/>
                </a:solidFill>
                <a:latin typeface="Gill Sans" charset="0"/>
                <a:ea typeface="ＭＳ Ｐゴシック" charset="-128"/>
              </a:defRPr>
            </a:lvl5pPr>
            <a:lvl6pPr marL="2514600" indent="-228600" eaLnBrk="0" fontAlgn="base" hangingPunct="0">
              <a:spcBef>
                <a:spcPct val="20000"/>
              </a:spcBef>
              <a:spcAft>
                <a:spcPct val="0"/>
              </a:spcAft>
              <a:buChar char="»"/>
              <a:defRPr sz="2000">
                <a:solidFill>
                  <a:srgbClr val="FFFF00"/>
                </a:solidFill>
                <a:latin typeface="Gill Sans" charset="0"/>
                <a:ea typeface="ＭＳ Ｐゴシック" charset="-128"/>
              </a:defRPr>
            </a:lvl6pPr>
            <a:lvl7pPr marL="2971800" indent="-228600" eaLnBrk="0" fontAlgn="base" hangingPunct="0">
              <a:spcBef>
                <a:spcPct val="20000"/>
              </a:spcBef>
              <a:spcAft>
                <a:spcPct val="0"/>
              </a:spcAft>
              <a:buChar char="»"/>
              <a:defRPr sz="2000">
                <a:solidFill>
                  <a:srgbClr val="FFFF00"/>
                </a:solidFill>
                <a:latin typeface="Gill Sans" charset="0"/>
                <a:ea typeface="ＭＳ Ｐゴシック" charset="-128"/>
              </a:defRPr>
            </a:lvl7pPr>
            <a:lvl8pPr marL="3429000" indent="-228600" eaLnBrk="0" fontAlgn="base" hangingPunct="0">
              <a:spcBef>
                <a:spcPct val="20000"/>
              </a:spcBef>
              <a:spcAft>
                <a:spcPct val="0"/>
              </a:spcAft>
              <a:buChar char="»"/>
              <a:defRPr sz="2000">
                <a:solidFill>
                  <a:srgbClr val="FFFF00"/>
                </a:solidFill>
                <a:latin typeface="Gill Sans" charset="0"/>
                <a:ea typeface="ＭＳ Ｐゴシック" charset="-128"/>
              </a:defRPr>
            </a:lvl8pPr>
            <a:lvl9pPr marL="3886200" indent="-228600" eaLnBrk="0" fontAlgn="base" hangingPunct="0">
              <a:spcBef>
                <a:spcPct val="20000"/>
              </a:spcBef>
              <a:spcAft>
                <a:spcPct val="0"/>
              </a:spcAft>
              <a:buChar char="»"/>
              <a:defRPr sz="2000">
                <a:solidFill>
                  <a:srgbClr val="FFFF00"/>
                </a:solidFill>
                <a:latin typeface="Gill Sans" charset="0"/>
                <a:ea typeface="ＭＳ Ｐゴシック" charset="-128"/>
              </a:defRPr>
            </a:lvl9pPr>
          </a:lstStyle>
          <a:p>
            <a:pPr eaLnBrk="1" hangingPunct="1">
              <a:spcBef>
                <a:spcPct val="0"/>
              </a:spcBef>
              <a:buFontTx/>
              <a:buNone/>
            </a:pPr>
            <a:r>
              <a:rPr lang="en-US" altLang="en-US" sz="1400" dirty="0" smtClean="0">
                <a:solidFill>
                  <a:srgbClr val="66CCFF"/>
                </a:solidFill>
                <a:latin typeface="Arial" charset="0"/>
              </a:rPr>
              <a:t>8</a:t>
            </a:r>
          </a:p>
        </p:txBody>
      </p:sp>
    </p:spTree>
    <p:extLst>
      <p:ext uri="{BB962C8B-B14F-4D97-AF65-F5344CB8AC3E}">
        <p14:creationId xmlns:p14="http://schemas.microsoft.com/office/powerpoint/2010/main" val="99644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6e4ca31945862f0546154cae9b5f9dacb5c90"/>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ppt300B.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4617</TotalTime>
  <Words>807</Words>
  <Application>Microsoft Office PowerPoint</Application>
  <PresentationFormat>On-screen Show (4:3)</PresentationFormat>
  <Paragraphs>158</Paragraphs>
  <Slides>29</Slides>
  <Notes>5</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ppt300B.tmp</vt:lpstr>
      <vt:lpstr>Big Ideas and Big Science in the Classroom</vt:lpstr>
      <vt:lpstr>Outline</vt:lpstr>
      <vt:lpstr>PowerPoint Presentation</vt:lpstr>
      <vt:lpstr>GTN partners</vt:lpstr>
      <vt:lpstr>Fermi Gamma-ray Space Telescope</vt:lpstr>
      <vt:lpstr>GORT at Pepperwood</vt:lpstr>
      <vt:lpstr>Gamma-ray Jets from Active Galaxies</vt:lpstr>
      <vt:lpstr>Monitoring Flares from “Blazars”</vt:lpstr>
      <vt:lpstr>More super than a supernova?</vt:lpstr>
      <vt:lpstr>Typical strong GRB seen by Fermi</vt:lpstr>
      <vt:lpstr>1000 GRBs seen with Swift</vt:lpstr>
      <vt:lpstr>GRB afterglows with GORT</vt:lpstr>
      <vt:lpstr>Einstein@Home</vt:lpstr>
      <vt:lpstr>Other similar projects</vt:lpstr>
      <vt:lpstr>5 Fermi pulsars discovered</vt:lpstr>
      <vt:lpstr>Gravitational Waves</vt:lpstr>
      <vt:lpstr>Expected sources of GWs</vt:lpstr>
      <vt:lpstr>LIGO Open Science Center</vt:lpstr>
      <vt:lpstr>PowerPoint Presentation</vt:lpstr>
      <vt:lpstr>What are the “Big Ideas in Cosmology”?</vt:lpstr>
      <vt:lpstr>Why Cosmology (and not just Astronomy)?</vt:lpstr>
      <vt:lpstr>Why Online?</vt:lpstr>
      <vt:lpstr>Chapters</vt:lpstr>
      <vt:lpstr>Chapter Structure</vt:lpstr>
      <vt:lpstr>Example Student Dialogue</vt:lpstr>
      <vt:lpstr>Example Conceptual Problems</vt:lpstr>
      <vt:lpstr>Example Interactive</vt:lpstr>
      <vt:lpstr>Example Wrapping it Up</vt:lpstr>
      <vt:lpstr>To Learn More: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Blazing galaxies, exploding stars and monstrous black holes: High-energy visions of the Universe</dc:title>
  <dc:creator>lynnc</dc:creator>
  <cp:lastModifiedBy>lynnc</cp:lastModifiedBy>
  <cp:revision>94</cp:revision>
  <dcterms:created xsi:type="dcterms:W3CDTF">2013-04-30T03:08:30Z</dcterms:created>
  <dcterms:modified xsi:type="dcterms:W3CDTF">2016-01-09T06:07:38Z</dcterms:modified>
</cp:coreProperties>
</file>